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33"/>
  </p:notesMasterIdLst>
  <p:handoutMasterIdLst>
    <p:handoutMasterId r:id="rId34"/>
  </p:handoutMasterIdLst>
  <p:sldIdLst>
    <p:sldId id="455" r:id="rId5"/>
    <p:sldId id="454" r:id="rId6"/>
    <p:sldId id="417" r:id="rId7"/>
    <p:sldId id="424" r:id="rId8"/>
    <p:sldId id="425" r:id="rId9"/>
    <p:sldId id="423" r:id="rId10"/>
    <p:sldId id="438" r:id="rId11"/>
    <p:sldId id="439" r:id="rId12"/>
    <p:sldId id="440" r:id="rId13"/>
    <p:sldId id="441" r:id="rId14"/>
    <p:sldId id="442" r:id="rId15"/>
    <p:sldId id="429" r:id="rId16"/>
    <p:sldId id="430" r:id="rId17"/>
    <p:sldId id="431" r:id="rId18"/>
    <p:sldId id="432" r:id="rId19"/>
    <p:sldId id="437" r:id="rId20"/>
    <p:sldId id="397" r:id="rId21"/>
    <p:sldId id="427" r:id="rId22"/>
    <p:sldId id="457" r:id="rId23"/>
    <p:sldId id="451" r:id="rId24"/>
    <p:sldId id="408" r:id="rId25"/>
    <p:sldId id="419" r:id="rId26"/>
    <p:sldId id="426" r:id="rId27"/>
    <p:sldId id="445" r:id="rId28"/>
    <p:sldId id="452" r:id="rId29"/>
    <p:sldId id="458" r:id="rId30"/>
    <p:sldId id="414" r:id="rId31"/>
    <p:sldId id="45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57" autoAdjust="0"/>
    <p:restoredTop sz="94434" autoAdjust="0"/>
  </p:normalViewPr>
  <p:slideViewPr>
    <p:cSldViewPr>
      <p:cViewPr>
        <p:scale>
          <a:sx n="103" d="100"/>
          <a:sy n="103" d="100"/>
        </p:scale>
        <p:origin x="-2448" y="-102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6BDD8-85D4-3B46-8778-F582480D8AE3}" type="doc">
      <dgm:prSet loTypeId="urn:microsoft.com/office/officeart/2005/8/layout/chevron1" loCatId="" qsTypeId="urn:microsoft.com/office/officeart/2005/8/quickstyle/3D2" qsCatId="3D" csTypeId="urn:microsoft.com/office/officeart/2005/8/colors/colorful1" csCatId="colorful" phldr="1"/>
      <dgm:spPr/>
    </dgm:pt>
    <dgm:pt modelId="{A196917D-62D0-D040-83A2-CE3E544F86A3}">
      <dgm:prSet phldrT="[Text]" custT="1"/>
      <dgm:spPr/>
      <dgm:t>
        <a:bodyPr/>
        <a:lstStyle/>
        <a:p>
          <a:r>
            <a:rPr lang="en-US" sz="1600" b="1" dirty="0" smtClean="0"/>
            <a:t>Electronic Payments</a:t>
          </a:r>
          <a:endParaRPr lang="en-US" sz="1600" b="1" dirty="0"/>
        </a:p>
      </dgm:t>
    </dgm:pt>
    <dgm:pt modelId="{D0650122-8DF2-7849-A3F9-F9E7CF43DDE0}" type="parTrans" cxnId="{351B1282-5491-4943-B1C5-A97F1A877C3A}">
      <dgm:prSet/>
      <dgm:spPr/>
      <dgm:t>
        <a:bodyPr/>
        <a:lstStyle/>
        <a:p>
          <a:endParaRPr lang="en-US" sz="1600" b="1"/>
        </a:p>
      </dgm:t>
    </dgm:pt>
    <dgm:pt modelId="{989F20C0-6D94-9840-A892-1E7166C4FC75}" type="sibTrans" cxnId="{351B1282-5491-4943-B1C5-A97F1A877C3A}">
      <dgm:prSet/>
      <dgm:spPr/>
      <dgm:t>
        <a:bodyPr/>
        <a:lstStyle/>
        <a:p>
          <a:endParaRPr lang="en-US" sz="1600" b="1"/>
        </a:p>
      </dgm:t>
    </dgm:pt>
    <dgm:pt modelId="{6866FD9A-D41C-6E4F-9372-01E6E503ACE7}">
      <dgm:prSet phldrT="[Text]" custT="1"/>
      <dgm:spPr/>
      <dgm:t>
        <a:bodyPr/>
        <a:lstStyle/>
        <a:p>
          <a:r>
            <a:rPr lang="en-US" sz="1600" b="1" dirty="0" smtClean="0"/>
            <a:t>Cyber/Big Data Breaches</a:t>
          </a:r>
          <a:endParaRPr lang="en-US" sz="1600" b="1" dirty="0"/>
        </a:p>
      </dgm:t>
    </dgm:pt>
    <dgm:pt modelId="{4A4F386F-0775-A84E-8E74-8B282550EB7F}" type="parTrans" cxnId="{F1FB3C8D-3B4F-1B4F-B2E4-9B54CCA2D1F8}">
      <dgm:prSet/>
      <dgm:spPr/>
      <dgm:t>
        <a:bodyPr/>
        <a:lstStyle/>
        <a:p>
          <a:endParaRPr lang="en-US" sz="1600" b="1"/>
        </a:p>
      </dgm:t>
    </dgm:pt>
    <dgm:pt modelId="{D09B09BC-6FB5-3D42-9C2F-97406A3425C0}" type="sibTrans" cxnId="{F1FB3C8D-3B4F-1B4F-B2E4-9B54CCA2D1F8}">
      <dgm:prSet/>
      <dgm:spPr/>
      <dgm:t>
        <a:bodyPr/>
        <a:lstStyle/>
        <a:p>
          <a:endParaRPr lang="en-US" sz="1600" b="1"/>
        </a:p>
      </dgm:t>
    </dgm:pt>
    <dgm:pt modelId="{F83650A7-9B51-8945-BA21-08465FB2346C}">
      <dgm:prSet phldrT="[Text]" custT="1"/>
      <dgm:spPr/>
      <dgm:t>
        <a:bodyPr/>
        <a:lstStyle/>
        <a:p>
          <a:r>
            <a:rPr lang="en-US" sz="1600" b="1" dirty="0" smtClean="0"/>
            <a:t>Cloud</a:t>
          </a:r>
          <a:endParaRPr lang="en-US" sz="1600" b="1" dirty="0"/>
        </a:p>
      </dgm:t>
    </dgm:pt>
    <dgm:pt modelId="{B3775432-A655-E34C-82DF-10F7B4850EC5}" type="parTrans" cxnId="{96E4C527-DFE2-5646-9365-F5C569DF225B}">
      <dgm:prSet/>
      <dgm:spPr/>
      <dgm:t>
        <a:bodyPr/>
        <a:lstStyle/>
        <a:p>
          <a:endParaRPr lang="en-US" sz="1600" b="1"/>
        </a:p>
      </dgm:t>
    </dgm:pt>
    <dgm:pt modelId="{FC2434BB-7A27-004D-A26B-7AF59E982ACE}" type="sibTrans" cxnId="{96E4C527-DFE2-5646-9365-F5C569DF225B}">
      <dgm:prSet/>
      <dgm:spPr/>
      <dgm:t>
        <a:bodyPr/>
        <a:lstStyle/>
        <a:p>
          <a:endParaRPr lang="en-US" sz="1600" b="1"/>
        </a:p>
      </dgm:t>
    </dgm:pt>
    <dgm:pt modelId="{43F33AE5-487B-F34F-B19D-C9125A6C5A00}">
      <dgm:prSet phldrT="[Text]" custT="1"/>
      <dgm:spPr/>
      <dgm:t>
        <a:bodyPr/>
        <a:lstStyle/>
        <a:p>
          <a:r>
            <a:rPr lang="en-US" sz="1600" b="1" dirty="0" smtClean="0"/>
            <a:t>Mobility</a:t>
          </a:r>
          <a:endParaRPr lang="en-US" sz="1600" b="1" dirty="0"/>
        </a:p>
      </dgm:t>
    </dgm:pt>
    <dgm:pt modelId="{73701A62-2C8A-3448-BCFF-0534CCB0C3FA}" type="parTrans" cxnId="{A3AA58AD-BA4D-E04F-A940-2C811A1F2B4D}">
      <dgm:prSet/>
      <dgm:spPr/>
      <dgm:t>
        <a:bodyPr/>
        <a:lstStyle/>
        <a:p>
          <a:endParaRPr lang="en-US" sz="1600"/>
        </a:p>
      </dgm:t>
    </dgm:pt>
    <dgm:pt modelId="{375CD951-70CD-9541-9F83-868B4A47097D}" type="sibTrans" cxnId="{A3AA58AD-BA4D-E04F-A940-2C811A1F2B4D}">
      <dgm:prSet/>
      <dgm:spPr/>
      <dgm:t>
        <a:bodyPr/>
        <a:lstStyle/>
        <a:p>
          <a:endParaRPr lang="en-US" sz="1600"/>
        </a:p>
      </dgm:t>
    </dgm:pt>
    <dgm:pt modelId="{F320F05C-ABC8-B74D-84AE-2CF867EE9E1A}" type="pres">
      <dgm:prSet presAssocID="{E526BDD8-85D4-3B46-8778-F582480D8AE3}" presName="Name0" presStyleCnt="0">
        <dgm:presLayoutVars>
          <dgm:dir/>
          <dgm:animLvl val="lvl"/>
          <dgm:resizeHandles val="exact"/>
        </dgm:presLayoutVars>
      </dgm:prSet>
      <dgm:spPr/>
    </dgm:pt>
    <dgm:pt modelId="{BE298D11-DE52-DC4D-AAEC-B2530CE32D55}" type="pres">
      <dgm:prSet presAssocID="{A196917D-62D0-D040-83A2-CE3E544F86A3}" presName="parTxOnly" presStyleLbl="node1" presStyleIdx="0" presStyleCnt="4" custLinFactNeighborX="-26061">
        <dgm:presLayoutVars>
          <dgm:chMax val="0"/>
          <dgm:chPref val="0"/>
          <dgm:bulletEnabled val="1"/>
        </dgm:presLayoutVars>
      </dgm:prSet>
      <dgm:spPr/>
      <dgm:t>
        <a:bodyPr/>
        <a:lstStyle/>
        <a:p>
          <a:endParaRPr lang="en-US"/>
        </a:p>
      </dgm:t>
    </dgm:pt>
    <dgm:pt modelId="{437DF31B-2C8F-7140-B9AE-055553700DD9}" type="pres">
      <dgm:prSet presAssocID="{989F20C0-6D94-9840-A892-1E7166C4FC75}" presName="parTxOnlySpace" presStyleCnt="0"/>
      <dgm:spPr/>
    </dgm:pt>
    <dgm:pt modelId="{841FF60F-9BAC-4547-B4A3-9AEF2C0CDBF8}" type="pres">
      <dgm:prSet presAssocID="{43F33AE5-487B-F34F-B19D-C9125A6C5A00}" presName="parTxOnly" presStyleLbl="node1" presStyleIdx="1" presStyleCnt="4">
        <dgm:presLayoutVars>
          <dgm:chMax val="0"/>
          <dgm:chPref val="0"/>
          <dgm:bulletEnabled val="1"/>
        </dgm:presLayoutVars>
      </dgm:prSet>
      <dgm:spPr/>
      <dgm:t>
        <a:bodyPr/>
        <a:lstStyle/>
        <a:p>
          <a:endParaRPr lang="en-US"/>
        </a:p>
      </dgm:t>
    </dgm:pt>
    <dgm:pt modelId="{C13FB397-4B3F-6048-B4B7-5E1162091845}" type="pres">
      <dgm:prSet presAssocID="{375CD951-70CD-9541-9F83-868B4A47097D}" presName="parTxOnlySpace" presStyleCnt="0"/>
      <dgm:spPr/>
    </dgm:pt>
    <dgm:pt modelId="{A5997FBC-3530-5A40-8EDF-D5D6D7119DE1}" type="pres">
      <dgm:prSet presAssocID="{6866FD9A-D41C-6E4F-9372-01E6E503ACE7}" presName="parTxOnly" presStyleLbl="node1" presStyleIdx="2" presStyleCnt="4">
        <dgm:presLayoutVars>
          <dgm:chMax val="0"/>
          <dgm:chPref val="0"/>
          <dgm:bulletEnabled val="1"/>
        </dgm:presLayoutVars>
      </dgm:prSet>
      <dgm:spPr/>
      <dgm:t>
        <a:bodyPr/>
        <a:lstStyle/>
        <a:p>
          <a:endParaRPr lang="en-US"/>
        </a:p>
      </dgm:t>
    </dgm:pt>
    <dgm:pt modelId="{F5875783-3199-D94F-91E1-31C7934EF822}" type="pres">
      <dgm:prSet presAssocID="{D09B09BC-6FB5-3D42-9C2F-97406A3425C0}" presName="parTxOnlySpace" presStyleCnt="0"/>
      <dgm:spPr/>
    </dgm:pt>
    <dgm:pt modelId="{DD48ED8D-2EE3-B547-81AB-D235EE331DFF}" type="pres">
      <dgm:prSet presAssocID="{F83650A7-9B51-8945-BA21-08465FB2346C}" presName="parTxOnly" presStyleLbl="node1" presStyleIdx="3" presStyleCnt="4" custLinFactNeighborX="821">
        <dgm:presLayoutVars>
          <dgm:chMax val="0"/>
          <dgm:chPref val="0"/>
          <dgm:bulletEnabled val="1"/>
        </dgm:presLayoutVars>
      </dgm:prSet>
      <dgm:spPr/>
      <dgm:t>
        <a:bodyPr/>
        <a:lstStyle/>
        <a:p>
          <a:endParaRPr lang="en-US"/>
        </a:p>
      </dgm:t>
    </dgm:pt>
  </dgm:ptLst>
  <dgm:cxnLst>
    <dgm:cxn modelId="{F1FB3C8D-3B4F-1B4F-B2E4-9B54CCA2D1F8}" srcId="{E526BDD8-85D4-3B46-8778-F582480D8AE3}" destId="{6866FD9A-D41C-6E4F-9372-01E6E503ACE7}" srcOrd="2" destOrd="0" parTransId="{4A4F386F-0775-A84E-8E74-8B282550EB7F}" sibTransId="{D09B09BC-6FB5-3D42-9C2F-97406A3425C0}"/>
    <dgm:cxn modelId="{B034F53E-3470-4CD5-9F6A-FE03C10090DB}" type="presOf" srcId="{43F33AE5-487B-F34F-B19D-C9125A6C5A00}" destId="{841FF60F-9BAC-4547-B4A3-9AEF2C0CDBF8}" srcOrd="0" destOrd="0" presId="urn:microsoft.com/office/officeart/2005/8/layout/chevron1"/>
    <dgm:cxn modelId="{669747E4-42FD-40C7-AF8B-50F1DE331830}" type="presOf" srcId="{E526BDD8-85D4-3B46-8778-F582480D8AE3}" destId="{F320F05C-ABC8-B74D-84AE-2CF867EE9E1A}" srcOrd="0" destOrd="0" presId="urn:microsoft.com/office/officeart/2005/8/layout/chevron1"/>
    <dgm:cxn modelId="{351B1282-5491-4943-B1C5-A97F1A877C3A}" srcId="{E526BDD8-85D4-3B46-8778-F582480D8AE3}" destId="{A196917D-62D0-D040-83A2-CE3E544F86A3}" srcOrd="0" destOrd="0" parTransId="{D0650122-8DF2-7849-A3F9-F9E7CF43DDE0}" sibTransId="{989F20C0-6D94-9840-A892-1E7166C4FC75}"/>
    <dgm:cxn modelId="{9A1C3129-4864-461B-99B9-97AA8D6FC83A}" type="presOf" srcId="{A196917D-62D0-D040-83A2-CE3E544F86A3}" destId="{BE298D11-DE52-DC4D-AAEC-B2530CE32D55}" srcOrd="0" destOrd="0" presId="urn:microsoft.com/office/officeart/2005/8/layout/chevron1"/>
    <dgm:cxn modelId="{96E4C527-DFE2-5646-9365-F5C569DF225B}" srcId="{E526BDD8-85D4-3B46-8778-F582480D8AE3}" destId="{F83650A7-9B51-8945-BA21-08465FB2346C}" srcOrd="3" destOrd="0" parTransId="{B3775432-A655-E34C-82DF-10F7B4850EC5}" sibTransId="{FC2434BB-7A27-004D-A26B-7AF59E982ACE}"/>
    <dgm:cxn modelId="{68F31E28-9542-4BF1-A216-98E430D497CC}" type="presOf" srcId="{F83650A7-9B51-8945-BA21-08465FB2346C}" destId="{DD48ED8D-2EE3-B547-81AB-D235EE331DFF}" srcOrd="0" destOrd="0" presId="urn:microsoft.com/office/officeart/2005/8/layout/chevron1"/>
    <dgm:cxn modelId="{A3AA58AD-BA4D-E04F-A940-2C811A1F2B4D}" srcId="{E526BDD8-85D4-3B46-8778-F582480D8AE3}" destId="{43F33AE5-487B-F34F-B19D-C9125A6C5A00}" srcOrd="1" destOrd="0" parTransId="{73701A62-2C8A-3448-BCFF-0534CCB0C3FA}" sibTransId="{375CD951-70CD-9541-9F83-868B4A47097D}"/>
    <dgm:cxn modelId="{ECC11939-6B05-45A0-8947-3CC13BD41BC1}" type="presOf" srcId="{6866FD9A-D41C-6E4F-9372-01E6E503ACE7}" destId="{A5997FBC-3530-5A40-8EDF-D5D6D7119DE1}" srcOrd="0" destOrd="0" presId="urn:microsoft.com/office/officeart/2005/8/layout/chevron1"/>
    <dgm:cxn modelId="{0A84A57E-CF45-4ED1-A52A-681454D2E749}" type="presParOf" srcId="{F320F05C-ABC8-B74D-84AE-2CF867EE9E1A}" destId="{BE298D11-DE52-DC4D-AAEC-B2530CE32D55}" srcOrd="0" destOrd="0" presId="urn:microsoft.com/office/officeart/2005/8/layout/chevron1"/>
    <dgm:cxn modelId="{D0D42A50-A504-46BE-BC44-0D94F76F1E50}" type="presParOf" srcId="{F320F05C-ABC8-B74D-84AE-2CF867EE9E1A}" destId="{437DF31B-2C8F-7140-B9AE-055553700DD9}" srcOrd="1" destOrd="0" presId="urn:microsoft.com/office/officeart/2005/8/layout/chevron1"/>
    <dgm:cxn modelId="{A0552D19-F001-4BBF-821F-B7A23A1DF283}" type="presParOf" srcId="{F320F05C-ABC8-B74D-84AE-2CF867EE9E1A}" destId="{841FF60F-9BAC-4547-B4A3-9AEF2C0CDBF8}" srcOrd="2" destOrd="0" presId="urn:microsoft.com/office/officeart/2005/8/layout/chevron1"/>
    <dgm:cxn modelId="{346637CB-11A5-4B7D-BBC2-EC9934835F1E}" type="presParOf" srcId="{F320F05C-ABC8-B74D-84AE-2CF867EE9E1A}" destId="{C13FB397-4B3F-6048-B4B7-5E1162091845}" srcOrd="3" destOrd="0" presId="urn:microsoft.com/office/officeart/2005/8/layout/chevron1"/>
    <dgm:cxn modelId="{936BE428-A5EB-439A-B833-95138D97F52E}" type="presParOf" srcId="{F320F05C-ABC8-B74D-84AE-2CF867EE9E1A}" destId="{A5997FBC-3530-5A40-8EDF-D5D6D7119DE1}" srcOrd="4" destOrd="0" presId="urn:microsoft.com/office/officeart/2005/8/layout/chevron1"/>
    <dgm:cxn modelId="{3CB79C00-7AD8-4ACB-8F20-EBA2B987FD9C}" type="presParOf" srcId="{F320F05C-ABC8-B74D-84AE-2CF867EE9E1A}" destId="{F5875783-3199-D94F-91E1-31C7934EF822}" srcOrd="5" destOrd="0" presId="urn:microsoft.com/office/officeart/2005/8/layout/chevron1"/>
    <dgm:cxn modelId="{6B0AB327-90A7-4E4A-B8A3-1BF0DD8BD69C}" type="presParOf" srcId="{F320F05C-ABC8-B74D-84AE-2CF867EE9E1A}" destId="{DD48ED8D-2EE3-B547-81AB-D235EE331DFF}" srcOrd="6"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98D11-DE52-DC4D-AAEC-B2530CE32D55}">
      <dsp:nvSpPr>
        <dsp:cNvPr id="0" name=""/>
        <dsp:cNvSpPr/>
      </dsp:nvSpPr>
      <dsp:spPr>
        <a:xfrm>
          <a:off x="0" y="0"/>
          <a:ext cx="2222152" cy="685800"/>
        </a:xfrm>
        <a:prstGeom prst="chevron">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t>Electronic Payments</a:t>
          </a:r>
          <a:endParaRPr lang="en-US" sz="1600" b="1" kern="1200" dirty="0"/>
        </a:p>
      </dsp:txBody>
      <dsp:txXfrm>
        <a:off x="342900" y="0"/>
        <a:ext cx="1536352" cy="685800"/>
      </dsp:txXfrm>
    </dsp:sp>
    <dsp:sp modelId="{841FF60F-9BAC-4547-B4A3-9AEF2C0CDBF8}">
      <dsp:nvSpPr>
        <dsp:cNvPr id="0" name=""/>
        <dsp:cNvSpPr/>
      </dsp:nvSpPr>
      <dsp:spPr>
        <a:xfrm>
          <a:off x="2003754" y="0"/>
          <a:ext cx="2222152" cy="685800"/>
        </a:xfrm>
        <a:prstGeom prst="chevron">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t>Mobility</a:t>
          </a:r>
          <a:endParaRPr lang="en-US" sz="1600" b="1" kern="1200" dirty="0"/>
        </a:p>
      </dsp:txBody>
      <dsp:txXfrm>
        <a:off x="2346654" y="0"/>
        <a:ext cx="1536352" cy="685800"/>
      </dsp:txXfrm>
    </dsp:sp>
    <dsp:sp modelId="{A5997FBC-3530-5A40-8EDF-D5D6D7119DE1}">
      <dsp:nvSpPr>
        <dsp:cNvPr id="0" name=""/>
        <dsp:cNvSpPr/>
      </dsp:nvSpPr>
      <dsp:spPr>
        <a:xfrm>
          <a:off x="4003692" y="0"/>
          <a:ext cx="2222152" cy="685800"/>
        </a:xfrm>
        <a:prstGeom prst="chevron">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t>Cyber/Big Data Breaches</a:t>
          </a:r>
          <a:endParaRPr lang="en-US" sz="1600" b="1" kern="1200" dirty="0"/>
        </a:p>
      </dsp:txBody>
      <dsp:txXfrm>
        <a:off x="4346592" y="0"/>
        <a:ext cx="1536352" cy="685800"/>
      </dsp:txXfrm>
    </dsp:sp>
    <dsp:sp modelId="{DD48ED8D-2EE3-B547-81AB-D235EE331DFF}">
      <dsp:nvSpPr>
        <dsp:cNvPr id="0" name=""/>
        <dsp:cNvSpPr/>
      </dsp:nvSpPr>
      <dsp:spPr>
        <a:xfrm>
          <a:off x="6005454" y="0"/>
          <a:ext cx="2222152" cy="685800"/>
        </a:xfrm>
        <a:prstGeom prst="chevron">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t>Cloud</a:t>
          </a:r>
          <a:endParaRPr lang="en-US" sz="1600" b="1" kern="1200" dirty="0"/>
        </a:p>
      </dsp:txBody>
      <dsp:txXfrm>
        <a:off x="6348354" y="0"/>
        <a:ext cx="1536352" cy="6858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7DE17A1-99E9-2F4D-9D72-65D794CCE2EE}" type="datetimeFigureOut">
              <a:rPr lang="en-US" smtClean="0"/>
              <a:t>9/27/15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409D58-28E1-0B43-B2AD-56E94A6A338C}" type="slidenum">
              <a:rPr lang="en-US" smtClean="0"/>
              <a:t>‹#›</a:t>
            </a:fld>
            <a:endParaRPr lang="en-US"/>
          </a:p>
        </p:txBody>
      </p:sp>
    </p:spTree>
    <p:extLst>
      <p:ext uri="{BB962C8B-B14F-4D97-AF65-F5344CB8AC3E}">
        <p14:creationId xmlns:p14="http://schemas.microsoft.com/office/powerpoint/2010/main" val="1020102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33B378-534B-4E90-8D86-66A24B514BA6}" type="datetimeFigureOut">
              <a:rPr lang="en-US" smtClean="0"/>
              <a:t>9/27/15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B5A358-65F2-4A58-BCDD-BE05137AD825}" type="slidenum">
              <a:rPr lang="en-US" smtClean="0"/>
              <a:t>‹#›</a:t>
            </a:fld>
            <a:endParaRPr lang="en-US"/>
          </a:p>
        </p:txBody>
      </p:sp>
    </p:spTree>
    <p:extLst>
      <p:ext uri="{BB962C8B-B14F-4D97-AF65-F5344CB8AC3E}">
        <p14:creationId xmlns:p14="http://schemas.microsoft.com/office/powerpoint/2010/main" val="2668174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Emphasize</a:t>
            </a:r>
            <a:r>
              <a:rPr lang="en-US" baseline="0" dirty="0" smtClean="0"/>
              <a:t> this is how it is done in PCA but there are plenty of other methods</a:t>
            </a:r>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8</a:t>
            </a:fld>
            <a:endParaRPr lang="en-US"/>
          </a:p>
        </p:txBody>
      </p:sp>
    </p:spTree>
    <p:extLst>
      <p:ext uri="{BB962C8B-B14F-4D97-AF65-F5344CB8AC3E}">
        <p14:creationId xmlns:p14="http://schemas.microsoft.com/office/powerpoint/2010/main" val="3353007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Segment</a:t>
            </a:r>
          </a:p>
          <a:p>
            <a:pPr marL="228600" indent="-228600">
              <a:buAutoNum type="arabicPeriod"/>
            </a:pPr>
            <a:r>
              <a:rPr lang="en-US" dirty="0" smtClean="0"/>
              <a:t>Unwrap</a:t>
            </a:r>
          </a:p>
          <a:p>
            <a:pPr marL="228600" indent="-228600">
              <a:buAutoNum type="arabicPeriod"/>
            </a:pPr>
            <a:r>
              <a:rPr lang="en-US" dirty="0" err="1" smtClean="0"/>
              <a:t>Binarize</a:t>
            </a:r>
            <a:endParaRPr lang="en-US" dirty="0" smtClean="0"/>
          </a:p>
          <a:p>
            <a:pPr marL="228600" indent="-228600">
              <a:buAutoNum type="arabicPeriod"/>
            </a:pPr>
            <a:endParaRPr lang="en-US" dirty="0" smtClean="0"/>
          </a:p>
          <a:p>
            <a:pPr marL="0" indent="0">
              <a:buNone/>
            </a:pPr>
            <a:r>
              <a:rPr lang="en-US" dirty="0" smtClean="0"/>
              <a:t>Discuss</a:t>
            </a:r>
            <a:r>
              <a:rPr lang="en-US" baseline="0" dirty="0" smtClean="0"/>
              <a:t> binary template and hamming distance. This is done in IR not visible light.</a:t>
            </a:r>
          </a:p>
          <a:p>
            <a:r>
              <a:rPr lang="en-US" sz="1200" dirty="0" smtClean="0"/>
              <a:t>Barring disease, the iris is stable for a persons lifetime</a:t>
            </a:r>
          </a:p>
          <a:p>
            <a:r>
              <a:rPr lang="en-US" sz="1200" dirty="0" smtClean="0"/>
              <a:t>A well protected exposed organ</a:t>
            </a:r>
          </a:p>
          <a:p>
            <a:r>
              <a:rPr lang="en-US" sz="1200" dirty="0" smtClean="0"/>
              <a:t>Feature rich</a:t>
            </a:r>
          </a:p>
          <a:p>
            <a:pPr marL="0" indent="0">
              <a:buNone/>
            </a:pPr>
            <a:r>
              <a:rPr lang="en-US" dirty="0" smtClean="0"/>
              <a:t>THE IRIS IS NOT THE RETINA! That is a biometric but rarely used in the states except to track cows. </a:t>
            </a:r>
          </a:p>
          <a:p>
            <a:r>
              <a:rPr lang="en-US" sz="2400" dirty="0" smtClean="0"/>
              <a:t>Uses a monochromatic image sensor</a:t>
            </a:r>
          </a:p>
          <a:p>
            <a:pPr lvl="1"/>
            <a:r>
              <a:rPr lang="en-US" sz="2000" dirty="0" smtClean="0"/>
              <a:t>Custom optimized optical path</a:t>
            </a:r>
          </a:p>
          <a:p>
            <a:r>
              <a:rPr lang="en-US" sz="2400" dirty="0" smtClean="0"/>
              <a:t>Very low power multi-band NIR illumination</a:t>
            </a:r>
          </a:p>
          <a:p>
            <a:pPr lvl="1"/>
            <a:r>
              <a:rPr lang="en-US" sz="2000" dirty="0" smtClean="0"/>
              <a:t>Visible light extracted from the image capture process</a:t>
            </a:r>
          </a:p>
          <a:p>
            <a:r>
              <a:rPr lang="en-US" sz="2400" dirty="0" smtClean="0"/>
              <a:t>Creates a template from the iris – not the retina !</a:t>
            </a:r>
          </a:p>
          <a:p>
            <a:r>
              <a:rPr lang="en-US" sz="2400" dirty="0" smtClean="0"/>
              <a:t>Image is ANSI/ISO standards based </a:t>
            </a:r>
          </a:p>
          <a:p>
            <a:pPr lvl="1"/>
            <a:r>
              <a:rPr lang="en-US" sz="2000" dirty="0" smtClean="0"/>
              <a:t>Templates are proprietary </a:t>
            </a:r>
          </a:p>
          <a:p>
            <a:pPr marL="0" indent="0">
              <a:buNone/>
            </a:pPr>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9</a:t>
            </a:fld>
            <a:endParaRPr lang="en-US"/>
          </a:p>
        </p:txBody>
      </p:sp>
    </p:spTree>
    <p:extLst>
      <p:ext uri="{BB962C8B-B14F-4D97-AF65-F5344CB8AC3E}">
        <p14:creationId xmlns:p14="http://schemas.microsoft.com/office/powerpoint/2010/main" val="2679021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r>
              <a:rPr lang="en-US" sz="1200" dirty="0" smtClean="0"/>
              <a:t>3 Minutes Hands-On     Results in ~ 90 minutes     Increased Assurance</a:t>
            </a:r>
            <a:endParaRPr lang="en-US" sz="1200" b="0" dirty="0" smtClean="0"/>
          </a:p>
          <a:p>
            <a:pPr marL="0" indent="0">
              <a:buNone/>
            </a:pPr>
            <a:r>
              <a:rPr lang="en-US" sz="1200" b="0" dirty="0" smtClean="0"/>
              <a:t>Rapid DNA analysis is a hands-free and automated process that develops a CODIS-compatible profile from a reference sample in less than two hours.</a:t>
            </a:r>
          </a:p>
          <a:p>
            <a:pPr marL="0" indent="0">
              <a:buNone/>
            </a:pPr>
            <a:r>
              <a:rPr lang="en-US" sz="1200" b="0" dirty="0" smtClean="0"/>
              <a:t>“Swab in – profile out” process automates extraction, amplification, separation, detection and allele identification, without human intervention.</a:t>
            </a:r>
          </a:p>
          <a:p>
            <a:pPr marL="0" indent="0">
              <a:buNone/>
            </a:pPr>
            <a:endParaRPr lang="en-US" sz="800" b="0" dirty="0" smtClean="0"/>
          </a:p>
          <a:p>
            <a:pPr marL="0" indent="0">
              <a:buNone/>
            </a:pPr>
            <a:r>
              <a:rPr lang="en-US" sz="1200" b="0" dirty="0" smtClean="0"/>
              <a:t>Benefits of Rapid DNA:</a:t>
            </a:r>
          </a:p>
          <a:p>
            <a:pPr>
              <a:buFont typeface="Wingdings" panose="05000000000000000000" pitchFamily="2" charset="2"/>
              <a:buChar char="§"/>
            </a:pPr>
            <a:r>
              <a:rPr lang="en-US" sz="1200" b="0" dirty="0" smtClean="0"/>
              <a:t>No opportunity for sample switch or contamination</a:t>
            </a:r>
          </a:p>
          <a:p>
            <a:pPr>
              <a:buFont typeface="Wingdings" panose="05000000000000000000" pitchFamily="2" charset="2"/>
              <a:buChar char="§"/>
            </a:pPr>
            <a:r>
              <a:rPr lang="en-US" sz="1200" b="0" dirty="0" smtClean="0"/>
              <a:t>Portable</a:t>
            </a:r>
          </a:p>
          <a:p>
            <a:pPr>
              <a:buFont typeface="Wingdings" panose="05000000000000000000" pitchFamily="2" charset="2"/>
              <a:buChar char="§"/>
            </a:pPr>
            <a:r>
              <a:rPr lang="en-US" sz="1200" b="0" dirty="0" smtClean="0"/>
              <a:t>No human intervention </a:t>
            </a:r>
          </a:p>
          <a:p>
            <a:pPr>
              <a:buFont typeface="Wingdings" panose="05000000000000000000" pitchFamily="2" charset="2"/>
              <a:buChar char="§"/>
            </a:pPr>
            <a:r>
              <a:rPr lang="en-US" sz="1200" b="0" dirty="0" smtClean="0"/>
              <a:t>No special training or education requirements</a:t>
            </a:r>
          </a:p>
          <a:p>
            <a:pPr>
              <a:buFont typeface="Wingdings" panose="05000000000000000000" pitchFamily="2" charset="2"/>
              <a:buChar char="§"/>
            </a:pPr>
            <a:r>
              <a:rPr lang="en-US" sz="1200" b="0" dirty="0" smtClean="0"/>
              <a:t>Results in less than 2 hours</a:t>
            </a:r>
          </a:p>
          <a:p>
            <a:pPr>
              <a:buFont typeface="Wingdings" panose="05000000000000000000" pitchFamily="2" charset="2"/>
              <a:buChar char="§"/>
            </a:pPr>
            <a:r>
              <a:rPr lang="en-US" sz="1200" b="0" dirty="0" smtClean="0"/>
              <a:t>No laboratory required </a:t>
            </a:r>
          </a:p>
          <a:p>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11</a:t>
            </a:fld>
            <a:endParaRPr lang="en-US"/>
          </a:p>
        </p:txBody>
      </p:sp>
    </p:spTree>
    <p:extLst>
      <p:ext uri="{BB962C8B-B14F-4D97-AF65-F5344CB8AC3E}">
        <p14:creationId xmlns:p14="http://schemas.microsoft.com/office/powerpoint/2010/main" val="912660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Enrollment</a:t>
            </a:r>
          </a:p>
          <a:p>
            <a:pPr lvl="1"/>
            <a:r>
              <a:rPr lang="en-US" dirty="0" smtClean="0"/>
              <a:t>Adding biometric information to a data file</a:t>
            </a:r>
          </a:p>
          <a:p>
            <a:pPr lvl="2"/>
            <a:r>
              <a:rPr lang="en-US" dirty="0" smtClean="0"/>
              <a:t>Can include screening for duplicates in database (repository)</a:t>
            </a:r>
          </a:p>
          <a:p>
            <a:r>
              <a:rPr lang="en-US" dirty="0" smtClean="0"/>
              <a:t>	Repository</a:t>
            </a:r>
          </a:p>
          <a:p>
            <a:pPr lvl="1"/>
            <a:r>
              <a:rPr lang="en-US" dirty="0" smtClean="0"/>
              <a:t>		Place to store enrolled biometric templates (for later comparison)</a:t>
            </a:r>
          </a:p>
          <a:p>
            <a:pPr lvl="1"/>
            <a:r>
              <a:rPr lang="en-US" dirty="0" smtClean="0"/>
              <a:t>Should be protected (secure area, signed/encrypted, etc.)</a:t>
            </a:r>
          </a:p>
          <a:p>
            <a:pPr lvl="1"/>
            <a:r>
              <a:rPr lang="en-US" dirty="0" smtClean="0"/>
              <a:t>Discuss the capture device</a:t>
            </a:r>
          </a:p>
          <a:p>
            <a:pPr lvl="2"/>
            <a:endParaRPr lang="en-US" dirty="0" smtClean="0"/>
          </a:p>
          <a:p>
            <a:r>
              <a:rPr lang="en-US" dirty="0" smtClean="0"/>
              <a:t>Verification (one-to-one – 1:1)</a:t>
            </a:r>
          </a:p>
          <a:p>
            <a:pPr lvl="1"/>
            <a:r>
              <a:rPr lang="en-US" dirty="0" smtClean="0"/>
              <a:t>Matching against a single record</a:t>
            </a:r>
          </a:p>
          <a:p>
            <a:pPr lvl="1"/>
            <a:r>
              <a:rPr lang="en-US" dirty="0" smtClean="0"/>
              <a:t>Answers “Is this person who they claim to be?”</a:t>
            </a:r>
          </a:p>
          <a:p>
            <a:r>
              <a:rPr lang="en-US" baseline="0" dirty="0" smtClean="0"/>
              <a:t>            </a:t>
            </a:r>
            <a:r>
              <a:rPr lang="en-US" dirty="0" smtClean="0"/>
              <a:t>Algorithms</a:t>
            </a:r>
          </a:p>
          <a:p>
            <a:pPr lvl="1"/>
            <a:r>
              <a:rPr lang="en-US" dirty="0" smtClean="0"/>
              <a:t>	Processing (feature extraction)</a:t>
            </a:r>
          </a:p>
          <a:p>
            <a:pPr lvl="1"/>
            <a:r>
              <a:rPr lang="en-US" dirty="0" smtClean="0"/>
              <a:t>	Matching</a:t>
            </a:r>
          </a:p>
          <a:p>
            <a:pPr lvl="1"/>
            <a:endParaRPr lang="en-US" dirty="0" smtClean="0"/>
          </a:p>
          <a:p>
            <a:r>
              <a:rPr lang="en-US" dirty="0" smtClean="0"/>
              <a:t>Identification (one-to-many, or “one to N” – 1:N)</a:t>
            </a:r>
          </a:p>
          <a:p>
            <a:pPr lvl="1"/>
            <a:r>
              <a:rPr lang="en-US" dirty="0" smtClean="0"/>
              <a:t>Matching against all records in the database</a:t>
            </a:r>
          </a:p>
          <a:p>
            <a:pPr lvl="1"/>
            <a:r>
              <a:rPr lang="en-US" dirty="0" smtClean="0"/>
              <a:t>Answers “Do we have a record of this person?”</a:t>
            </a:r>
          </a:p>
          <a:p>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12</a:t>
            </a:fld>
            <a:endParaRPr lang="en-US"/>
          </a:p>
        </p:txBody>
      </p:sp>
    </p:spTree>
    <p:extLst>
      <p:ext uri="{BB962C8B-B14F-4D97-AF65-F5344CB8AC3E}">
        <p14:creationId xmlns:p14="http://schemas.microsoft.com/office/powerpoint/2010/main" val="2259959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Capture</a:t>
            </a:r>
          </a:p>
          <a:p>
            <a:pPr lvl="1"/>
            <a:r>
              <a:rPr lang="en-US" sz="1900" dirty="0" smtClean="0"/>
              <a:t>Measure biometric characteristic using a sensing device</a:t>
            </a:r>
          </a:p>
          <a:p>
            <a:pPr lvl="1"/>
            <a:r>
              <a:rPr lang="en-US" sz="1900" dirty="0" smtClean="0"/>
              <a:t>Data may be a bitmapped image, audio stream, etc.</a:t>
            </a:r>
          </a:p>
          <a:p>
            <a:pPr lvl="1"/>
            <a:r>
              <a:rPr lang="en-US" sz="1900" dirty="0" smtClean="0"/>
              <a:t>A series of samples may be captured</a:t>
            </a:r>
          </a:p>
          <a:p>
            <a:pPr lvl="1"/>
            <a:r>
              <a:rPr lang="en-US" sz="1900" dirty="0" smtClean="0"/>
              <a:t>Sometimes includes a quality value</a:t>
            </a:r>
          </a:p>
          <a:p>
            <a:pPr lvl="1"/>
            <a:endParaRPr lang="en-US" sz="1900" dirty="0" smtClean="0"/>
          </a:p>
          <a:p>
            <a:r>
              <a:rPr lang="en-US" dirty="0" smtClean="0"/>
              <a:t>Process</a:t>
            </a:r>
          </a:p>
          <a:p>
            <a:pPr lvl="1"/>
            <a:r>
              <a:rPr lang="en-US" sz="1900" dirty="0" smtClean="0"/>
              <a:t>Converting the data into a numeric identifier (template)</a:t>
            </a:r>
          </a:p>
          <a:p>
            <a:pPr lvl="1"/>
            <a:r>
              <a:rPr lang="en-US" sz="1900" dirty="0" smtClean="0"/>
              <a:t>Generally involves “feature extraction”, but can also include other manipulations</a:t>
            </a:r>
          </a:p>
          <a:p>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13</a:t>
            </a:fld>
            <a:endParaRPr lang="en-US"/>
          </a:p>
        </p:txBody>
      </p:sp>
    </p:spTree>
    <p:extLst>
      <p:ext uri="{BB962C8B-B14F-4D97-AF65-F5344CB8AC3E}">
        <p14:creationId xmlns:p14="http://schemas.microsoft.com/office/powerpoint/2010/main" val="209995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Match</a:t>
            </a:r>
          </a:p>
          <a:p>
            <a:pPr lvl="1"/>
            <a:r>
              <a:rPr lang="en-US" dirty="0" smtClean="0"/>
              <a:t>Comparing a processed biometric template to a previously enrolled biometric template(s) to determine level of similarity</a:t>
            </a:r>
          </a:p>
          <a:p>
            <a:pPr lvl="2"/>
            <a:r>
              <a:rPr lang="en-US" dirty="0" smtClean="0"/>
              <a:t>Many methods (types of algorithms) used</a:t>
            </a:r>
            <a:endParaRPr lang="en-US" sz="1600" dirty="0" smtClean="0"/>
          </a:p>
          <a:p>
            <a:pPr lvl="1"/>
            <a:r>
              <a:rPr lang="en-US" dirty="0" smtClean="0"/>
              <a:t>Output of match process is a score</a:t>
            </a:r>
          </a:p>
          <a:p>
            <a:pPr lvl="2"/>
            <a:r>
              <a:rPr lang="en-US" dirty="0" smtClean="0"/>
              <a:t>Probability of match (i.e., belonging to the same subject)</a:t>
            </a:r>
          </a:p>
          <a:p>
            <a:pPr lvl="2"/>
            <a:endParaRPr lang="en-US" dirty="0" smtClean="0"/>
          </a:p>
          <a:p>
            <a:r>
              <a:rPr lang="en-US" dirty="0" smtClean="0"/>
              <a:t>Decision</a:t>
            </a:r>
          </a:p>
          <a:p>
            <a:pPr lvl="1"/>
            <a:r>
              <a:rPr lang="en-US" dirty="0" smtClean="0"/>
              <a:t>Determination of match results</a:t>
            </a:r>
          </a:p>
          <a:p>
            <a:pPr lvl="1"/>
            <a:r>
              <a:rPr lang="en-US" dirty="0" smtClean="0"/>
              <a:t>Match results compared against a threshold score</a:t>
            </a:r>
          </a:p>
          <a:p>
            <a:pPr lvl="2"/>
            <a:r>
              <a:rPr lang="en-US" dirty="0" smtClean="0"/>
              <a:t>Above threshold = Match</a:t>
            </a:r>
          </a:p>
          <a:p>
            <a:pPr lvl="2"/>
            <a:r>
              <a:rPr lang="en-US" dirty="0" smtClean="0"/>
              <a:t>Below threshold = No-match</a:t>
            </a:r>
          </a:p>
          <a:p>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15</a:t>
            </a:fld>
            <a:endParaRPr lang="en-US"/>
          </a:p>
        </p:txBody>
      </p:sp>
    </p:spTree>
    <p:extLst>
      <p:ext uri="{BB962C8B-B14F-4D97-AF65-F5344CB8AC3E}">
        <p14:creationId xmlns:p14="http://schemas.microsoft.com/office/powerpoint/2010/main" val="1779550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ROC curve</a:t>
            </a:r>
            <a:r>
              <a:rPr lang="en-US" baseline="0" dirty="0" smtClean="0"/>
              <a:t> is improved by the fusion of (for example) both face and iris biometrics.   Speed of match can be enhanced as well.  </a:t>
            </a:r>
          </a:p>
          <a:p>
            <a:r>
              <a:rPr lang="en-US" baseline="0" dirty="0" smtClean="0"/>
              <a:t>The source of the data shown is December 2008 from the NIST Multiple Biometric Grand Challenge (MBGC) submission from LM (quality-based Bayesian fusion algorithm) with </a:t>
            </a:r>
            <a:r>
              <a:rPr lang="en-US" baseline="0" dirty="0" err="1" smtClean="0"/>
              <a:t>IriTech</a:t>
            </a:r>
            <a:r>
              <a:rPr lang="en-US" baseline="0" dirty="0" smtClean="0"/>
              <a:t> (iris algorithm) and </a:t>
            </a:r>
            <a:r>
              <a:rPr lang="en-US" baseline="0" dirty="0" err="1" smtClean="0"/>
              <a:t>Cognitec</a:t>
            </a:r>
            <a:r>
              <a:rPr lang="en-US" baseline="0" dirty="0" smtClean="0"/>
              <a:t> (face algorithm).  </a:t>
            </a:r>
            <a:endParaRPr lang="en-US" dirty="0" smtClean="0"/>
          </a:p>
          <a:p>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16</a:t>
            </a:fld>
            <a:endParaRPr lang="en-US"/>
          </a:p>
        </p:txBody>
      </p:sp>
    </p:spTree>
    <p:extLst>
      <p:ext uri="{BB962C8B-B14F-4D97-AF65-F5344CB8AC3E}">
        <p14:creationId xmlns:p14="http://schemas.microsoft.com/office/powerpoint/2010/main" val="1759343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r>
              <a:rPr lang="en-US" sz="1200" dirty="0" smtClean="0"/>
              <a:t>3 Minutes Hands-On     Results in ~ 90 minutes     Increased Assurance</a:t>
            </a:r>
            <a:endParaRPr lang="en-US" sz="1200" b="0" dirty="0" smtClean="0"/>
          </a:p>
          <a:p>
            <a:pPr marL="0" indent="0">
              <a:buNone/>
            </a:pPr>
            <a:r>
              <a:rPr lang="en-US" sz="1200" b="0" dirty="0" smtClean="0"/>
              <a:t>Rapid DNA analysis is a hands-free and automated process that develops a CODIS-compatible profile from a reference sample in less than two hours.</a:t>
            </a:r>
          </a:p>
          <a:p>
            <a:pPr marL="0" indent="0">
              <a:buNone/>
            </a:pPr>
            <a:r>
              <a:rPr lang="en-US" sz="1200" b="0" dirty="0" smtClean="0"/>
              <a:t>“Swab in – profile out” process automates extraction, amplification, separation, detection and allele identification, without human intervention.</a:t>
            </a:r>
          </a:p>
          <a:p>
            <a:pPr marL="0" indent="0">
              <a:buNone/>
            </a:pPr>
            <a:endParaRPr lang="en-US" sz="800" b="0" dirty="0" smtClean="0"/>
          </a:p>
          <a:p>
            <a:pPr marL="0" indent="0">
              <a:buNone/>
            </a:pPr>
            <a:r>
              <a:rPr lang="en-US" sz="1200" b="0" dirty="0" smtClean="0"/>
              <a:t>Benefits of Rapid DNA:</a:t>
            </a:r>
          </a:p>
          <a:p>
            <a:pPr>
              <a:buFont typeface="Wingdings" panose="05000000000000000000" pitchFamily="2" charset="2"/>
              <a:buChar char="§"/>
            </a:pPr>
            <a:r>
              <a:rPr lang="en-US" sz="1200" b="0" dirty="0" smtClean="0"/>
              <a:t>No opportunity for sample switch or contamination</a:t>
            </a:r>
          </a:p>
          <a:p>
            <a:pPr>
              <a:buFont typeface="Wingdings" panose="05000000000000000000" pitchFamily="2" charset="2"/>
              <a:buChar char="§"/>
            </a:pPr>
            <a:r>
              <a:rPr lang="en-US" sz="1200" b="0" dirty="0" smtClean="0"/>
              <a:t>Portable</a:t>
            </a:r>
          </a:p>
          <a:p>
            <a:pPr>
              <a:buFont typeface="Wingdings" panose="05000000000000000000" pitchFamily="2" charset="2"/>
              <a:buChar char="§"/>
            </a:pPr>
            <a:r>
              <a:rPr lang="en-US" sz="1200" b="0" dirty="0" smtClean="0"/>
              <a:t>No human intervention </a:t>
            </a:r>
          </a:p>
          <a:p>
            <a:pPr>
              <a:buFont typeface="Wingdings" panose="05000000000000000000" pitchFamily="2" charset="2"/>
              <a:buChar char="§"/>
            </a:pPr>
            <a:r>
              <a:rPr lang="en-US" sz="1200" b="0" dirty="0" smtClean="0"/>
              <a:t>No special training or education requirements</a:t>
            </a:r>
          </a:p>
          <a:p>
            <a:pPr>
              <a:buFont typeface="Wingdings" panose="05000000000000000000" pitchFamily="2" charset="2"/>
              <a:buChar char="§"/>
            </a:pPr>
            <a:r>
              <a:rPr lang="en-US" sz="1200" b="0" dirty="0" smtClean="0"/>
              <a:t>Results in less than 2 hours</a:t>
            </a:r>
          </a:p>
          <a:p>
            <a:pPr>
              <a:buFont typeface="Wingdings" panose="05000000000000000000" pitchFamily="2" charset="2"/>
              <a:buChar char="§"/>
            </a:pPr>
            <a:r>
              <a:rPr lang="en-US" sz="1200" b="0" dirty="0" smtClean="0"/>
              <a:t>No laboratory required </a:t>
            </a:r>
          </a:p>
          <a:p>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17</a:t>
            </a:fld>
            <a:endParaRPr lang="en-US"/>
          </a:p>
        </p:txBody>
      </p:sp>
    </p:spTree>
    <p:extLst>
      <p:ext uri="{BB962C8B-B14F-4D97-AF65-F5344CB8AC3E}">
        <p14:creationId xmlns:p14="http://schemas.microsoft.com/office/powerpoint/2010/main" val="3566119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Commercial</a:t>
            </a:r>
          </a:p>
          <a:p>
            <a:pPr lvl="1"/>
            <a:r>
              <a:rPr lang="en-US" dirty="0" smtClean="0"/>
              <a:t>Access to facilities and information systems</a:t>
            </a:r>
          </a:p>
          <a:p>
            <a:pPr lvl="1"/>
            <a:r>
              <a:rPr lang="en-US" dirty="0" smtClean="0"/>
              <a:t>Employee timekeeping</a:t>
            </a:r>
          </a:p>
          <a:p>
            <a:pPr lvl="1"/>
            <a:r>
              <a:rPr lang="en-US" dirty="0" smtClean="0"/>
              <a:t>Healthcare identification and financial transactions</a:t>
            </a:r>
          </a:p>
          <a:p>
            <a:pPr lvl="1"/>
            <a:r>
              <a:rPr lang="en-US" dirty="0" smtClean="0"/>
              <a:t>National Strategy for Secure Transactions in Cyberspace</a:t>
            </a:r>
          </a:p>
          <a:p>
            <a:r>
              <a:rPr lang="en-US" dirty="0" smtClean="0"/>
              <a:t>Law enforcement </a:t>
            </a:r>
          </a:p>
          <a:p>
            <a:pPr lvl="1"/>
            <a:r>
              <a:rPr lang="en-US" dirty="0" smtClean="0"/>
              <a:t>Investigations, background checks</a:t>
            </a:r>
          </a:p>
          <a:p>
            <a:pPr lvl="1"/>
            <a:r>
              <a:rPr lang="en-US" dirty="0" smtClean="0"/>
              <a:t>Forensic analysis</a:t>
            </a:r>
          </a:p>
          <a:p>
            <a:r>
              <a:rPr lang="en-US" dirty="0" smtClean="0"/>
              <a:t>Civil systems</a:t>
            </a:r>
          </a:p>
          <a:p>
            <a:pPr lvl="1"/>
            <a:r>
              <a:rPr lang="en-US" dirty="0" smtClean="0"/>
              <a:t>Border and immigration control</a:t>
            </a:r>
          </a:p>
          <a:p>
            <a:pPr lvl="1"/>
            <a:r>
              <a:rPr lang="en-US" dirty="0" smtClean="0"/>
              <a:t>Entitlement benefit eligibility screening and verification</a:t>
            </a:r>
          </a:p>
          <a:p>
            <a:r>
              <a:rPr lang="en-US" dirty="0" smtClean="0"/>
              <a:t>Defense and Intelligence</a:t>
            </a:r>
          </a:p>
          <a:p>
            <a:pPr lvl="1"/>
            <a:r>
              <a:rPr lang="en-US" dirty="0" smtClean="0"/>
              <a:t>Identifying Blue Force (our people), Red Force (the enemy), and Gray Force (the unknown local populace)</a:t>
            </a:r>
          </a:p>
          <a:p>
            <a:pPr lvl="1"/>
            <a:r>
              <a:rPr lang="en-US" dirty="0" smtClean="0"/>
              <a:t>Forensic analysis</a:t>
            </a:r>
          </a:p>
          <a:p>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18</a:t>
            </a:fld>
            <a:endParaRPr lang="en-US"/>
          </a:p>
        </p:txBody>
      </p:sp>
    </p:spTree>
    <p:extLst>
      <p:ext uri="{BB962C8B-B14F-4D97-AF65-F5344CB8AC3E}">
        <p14:creationId xmlns:p14="http://schemas.microsoft.com/office/powerpoint/2010/main" val="1542096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ltLang="en-US" smtClean="0">
                <a:latin typeface="Arial" panose="020B0604020202020204" pitchFamily="34" charset="0"/>
              </a:rPr>
              <a:t>Before we can fully answer this question, it’s important to take a step back to understand the legacy so that we fully understand where this is all heading.  </a:t>
            </a:r>
          </a:p>
          <a:p>
            <a:endParaRPr lang="en-US" altLang="en-US" smtClean="0">
              <a:latin typeface="Arial" panose="020B0604020202020204" pitchFamily="34" charset="0"/>
            </a:endParaRPr>
          </a:p>
          <a:p>
            <a:r>
              <a:rPr lang="en-US" altLang="en-US" smtClean="0">
                <a:latin typeface="Arial" panose="020B0604020202020204" pitchFamily="34" charset="0"/>
              </a:rPr>
              <a:t>September 11</a:t>
            </a:r>
            <a:r>
              <a:rPr lang="en-US" altLang="en-US" baseline="30000" smtClean="0">
                <a:latin typeface="Arial" panose="020B0604020202020204" pitchFamily="34" charset="0"/>
              </a:rPr>
              <a:t>th</a:t>
            </a:r>
            <a:r>
              <a:rPr lang="en-US" altLang="en-US" smtClean="0">
                <a:latin typeface="Arial" panose="020B0604020202020204" pitchFamily="34" charset="0"/>
              </a:rPr>
              <a:t> 2001 was a potent catalyst for hyping the capabilities of digital identity technologies, particularly biometrics.  </a:t>
            </a:r>
          </a:p>
          <a:p>
            <a:r>
              <a:rPr lang="en-US" altLang="en-US" smtClean="0">
                <a:latin typeface="Arial" panose="020B0604020202020204" pitchFamily="34" charset="0"/>
              </a:rPr>
              <a:t>National Security spending on biometrics technology during the Iraq and Afghanistan wars stimulated a massive multi-mullion dollar industry that was already growing.  </a:t>
            </a:r>
          </a:p>
          <a:p>
            <a:endParaRPr lang="en-US" altLang="en-US" smtClean="0">
              <a:latin typeface="Arial" panose="020B0604020202020204" pitchFamily="34" charset="0"/>
            </a:endParaRPr>
          </a:p>
          <a:p>
            <a:r>
              <a:rPr lang="en-US" altLang="en-US" smtClean="0">
                <a:latin typeface="Arial" panose="020B0604020202020204" pitchFamily="34" charset="0"/>
              </a:rPr>
              <a:t>This is what it looked like in 2005.  How many of you are familiar with the Gartner hype cycle for technology?  Notice the red arrows.  </a:t>
            </a:r>
          </a:p>
          <a:p>
            <a:endParaRPr lang="en-US" altLang="en-US" smtClean="0">
              <a:latin typeface="Arial" panose="020B0604020202020204" pitchFamily="34" charset="0"/>
            </a:endParaRPr>
          </a:p>
          <a:p>
            <a:r>
              <a:rPr lang="en-US" altLang="en-US" smtClean="0">
                <a:latin typeface="Arial" panose="020B0604020202020204" pitchFamily="34" charset="0"/>
              </a:rPr>
              <a:t>This is the same era where we saw linkages being draw between digital biometrics and physical tokens or security credentials such as passports and driver’s licenses.  </a:t>
            </a:r>
          </a:p>
          <a:p>
            <a:r>
              <a:rPr lang="en-US" altLang="en-US" smtClean="0">
                <a:latin typeface="Arial" panose="020B0604020202020204" pitchFamily="34" charset="0"/>
              </a:rPr>
              <a:t>This was the full hype era of biometrics.  It spawned growth in my company, then known as L-1 Identity Solutions.  </a:t>
            </a:r>
          </a:p>
          <a:p>
            <a:r>
              <a:rPr lang="en-US" altLang="en-US" smtClean="0">
                <a:latin typeface="Arial" panose="020B0604020202020204" pitchFamily="34" charset="0"/>
              </a:rPr>
              <a:t>PAUSE FOR JOKE - I remember hearing quotes at trade shows during this period proclaiming </a:t>
            </a:r>
            <a:r>
              <a:rPr lang="en-US" altLang="en-US" b="1" i="1" smtClean="0">
                <a:latin typeface="Arial" panose="020B0604020202020204" pitchFamily="34" charset="0"/>
              </a:rPr>
              <a:t>this</a:t>
            </a:r>
            <a:r>
              <a:rPr lang="en-US" altLang="en-US" smtClean="0">
                <a:latin typeface="Arial" panose="020B0604020202020204" pitchFamily="34" charset="0"/>
              </a:rPr>
              <a:t> was the year of biometrics – in 2008!!</a:t>
            </a:r>
          </a:p>
        </p:txBody>
      </p:sp>
      <p:sp>
        <p:nvSpPr>
          <p:cNvPr id="20484" name="Slide Number Placeholder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defTabSz="931863">
              <a:defRPr sz="2400">
                <a:solidFill>
                  <a:schemeClr val="tx1"/>
                </a:solidFill>
                <a:latin typeface="Arial" panose="020B0604020202020204" pitchFamily="34" charset="0"/>
                <a:ea typeface="MS PGothic" panose="020B0600070205080204" pitchFamily="34" charset="-128"/>
              </a:defRPr>
            </a:lvl1pPr>
            <a:lvl2pPr marL="742950" indent="-285750" defTabSz="931863">
              <a:defRPr sz="2400">
                <a:solidFill>
                  <a:schemeClr val="tx1"/>
                </a:solidFill>
                <a:latin typeface="Arial" panose="020B0604020202020204" pitchFamily="34" charset="0"/>
                <a:ea typeface="MS PGothic" panose="020B0600070205080204" pitchFamily="34" charset="-128"/>
              </a:defRPr>
            </a:lvl2pPr>
            <a:lvl3pPr marL="1143000" indent="-228600" defTabSz="931863">
              <a:defRPr sz="2400">
                <a:solidFill>
                  <a:schemeClr val="tx1"/>
                </a:solidFill>
                <a:latin typeface="Arial" panose="020B0604020202020204" pitchFamily="34" charset="0"/>
                <a:ea typeface="MS PGothic" panose="020B0600070205080204" pitchFamily="34" charset="-128"/>
              </a:defRPr>
            </a:lvl3pPr>
            <a:lvl4pPr marL="1600200" indent="-228600" defTabSz="931863">
              <a:defRPr sz="2400">
                <a:solidFill>
                  <a:schemeClr val="tx1"/>
                </a:solidFill>
                <a:latin typeface="Arial" panose="020B0604020202020204" pitchFamily="34" charset="0"/>
                <a:ea typeface="MS PGothic" panose="020B0600070205080204" pitchFamily="34" charset="-128"/>
              </a:defRPr>
            </a:lvl4pPr>
            <a:lvl5pPr marL="2057400" indent="-228600" defTabSz="931863">
              <a:defRPr sz="2400">
                <a:solidFill>
                  <a:schemeClr val="tx1"/>
                </a:solidFill>
                <a:latin typeface="Arial" panose="020B0604020202020204" pitchFamily="34"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4AF951E-EADC-4618-8D5C-E72F2160731C}" type="slidenum">
              <a:rPr lang="en-US" altLang="en-US" sz="1200"/>
              <a:pPr/>
              <a:t>20</a:t>
            </a:fld>
            <a:endParaRPr lang="en-US" altLang="en-US" sz="1200"/>
          </a:p>
        </p:txBody>
      </p:sp>
    </p:spTree>
    <p:extLst>
      <p:ext uri="{BB962C8B-B14F-4D97-AF65-F5344CB8AC3E}">
        <p14:creationId xmlns:p14="http://schemas.microsoft.com/office/powerpoint/2010/main" val="475294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ltLang="en-US" smtClean="0">
                <a:latin typeface="Arial" panose="020B0604020202020204" pitchFamily="34" charset="0"/>
              </a:rPr>
              <a:t>Ten years on…</a:t>
            </a:r>
          </a:p>
          <a:p>
            <a:endParaRPr lang="en-US" altLang="en-US" smtClean="0">
              <a:latin typeface="Arial" panose="020B0604020202020204" pitchFamily="34" charset="0"/>
            </a:endParaRPr>
          </a:p>
          <a:p>
            <a:r>
              <a:rPr lang="en-US" altLang="en-US" smtClean="0">
                <a:latin typeface="Arial" panose="020B0604020202020204" pitchFamily="34" charset="0"/>
              </a:rPr>
              <a:t>As of July 2014 and no doubt in the 2015 Gartner Hype Cycle, identity related technologies such as biometrics do not appear.  Why not?  They have matured and moved into the “Plateau of Productivity”. </a:t>
            </a:r>
          </a:p>
          <a:p>
            <a:endParaRPr lang="en-US" altLang="en-US" smtClean="0">
              <a:latin typeface="Arial" panose="020B0604020202020204" pitchFamily="34" charset="0"/>
            </a:endParaRPr>
          </a:p>
          <a:p>
            <a:r>
              <a:rPr lang="en-US" altLang="en-US" smtClean="0">
                <a:latin typeface="Arial" panose="020B0604020202020204" pitchFamily="34" charset="0"/>
              </a:rPr>
              <a:t>Economic conditions have changed as globalization deepens.  Hardware sensors for identity technology have becoming increasingly commoditized as more and more production has been shifted to Asia, where labor rates are cheaper than in Western developed countries.  Software for identity solutions retains much of its previous value but it is becoming more commoditized as more players enter the marketplace.  This introduces competitive pressures in the innovation of products and price changes.  Most folks in this room have heard this narrative.  </a:t>
            </a:r>
          </a:p>
          <a:p>
            <a:endParaRPr lang="en-US" altLang="en-US" smtClean="0">
              <a:latin typeface="Arial" panose="020B0604020202020204" pitchFamily="34" charset="0"/>
            </a:endParaRPr>
          </a:p>
          <a:p>
            <a:r>
              <a:rPr lang="en-US" altLang="en-US" smtClean="0">
                <a:latin typeface="Arial" panose="020B0604020202020204" pitchFamily="34" charset="0"/>
              </a:rPr>
              <a:t>Does it fully explain what happened?  No…</a:t>
            </a:r>
          </a:p>
        </p:txBody>
      </p:sp>
      <p:sp>
        <p:nvSpPr>
          <p:cNvPr id="22532" name="Slide Number Placeholder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defTabSz="931863">
              <a:defRPr sz="2400">
                <a:solidFill>
                  <a:schemeClr val="tx1"/>
                </a:solidFill>
                <a:latin typeface="Arial" panose="020B0604020202020204" pitchFamily="34" charset="0"/>
                <a:ea typeface="MS PGothic" panose="020B0600070205080204" pitchFamily="34" charset="-128"/>
              </a:defRPr>
            </a:lvl1pPr>
            <a:lvl2pPr marL="742950" indent="-285750" defTabSz="931863">
              <a:defRPr sz="2400">
                <a:solidFill>
                  <a:schemeClr val="tx1"/>
                </a:solidFill>
                <a:latin typeface="Arial" panose="020B0604020202020204" pitchFamily="34" charset="0"/>
                <a:ea typeface="MS PGothic" panose="020B0600070205080204" pitchFamily="34" charset="-128"/>
              </a:defRPr>
            </a:lvl2pPr>
            <a:lvl3pPr marL="1143000" indent="-228600" defTabSz="931863">
              <a:defRPr sz="2400">
                <a:solidFill>
                  <a:schemeClr val="tx1"/>
                </a:solidFill>
                <a:latin typeface="Arial" panose="020B0604020202020204" pitchFamily="34" charset="0"/>
                <a:ea typeface="MS PGothic" panose="020B0600070205080204" pitchFamily="34" charset="-128"/>
              </a:defRPr>
            </a:lvl3pPr>
            <a:lvl4pPr marL="1600200" indent="-228600" defTabSz="931863">
              <a:defRPr sz="2400">
                <a:solidFill>
                  <a:schemeClr val="tx1"/>
                </a:solidFill>
                <a:latin typeface="Arial" panose="020B0604020202020204" pitchFamily="34" charset="0"/>
                <a:ea typeface="MS PGothic" panose="020B0600070205080204" pitchFamily="34" charset="-128"/>
              </a:defRPr>
            </a:lvl4pPr>
            <a:lvl5pPr marL="2057400" indent="-228600" defTabSz="931863">
              <a:defRPr sz="2400">
                <a:solidFill>
                  <a:schemeClr val="tx1"/>
                </a:solidFill>
                <a:latin typeface="Arial" panose="020B0604020202020204" pitchFamily="34"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3580E75-6DA4-40E0-AD24-771A559F12BD}" type="slidenum">
              <a:rPr lang="en-US" altLang="en-US" sz="1200" smtClean="0"/>
              <a:pPr/>
              <a:t>21</a:t>
            </a:fld>
            <a:endParaRPr lang="en-US" altLang="en-US" sz="1200" smtClean="0"/>
          </a:p>
        </p:txBody>
      </p:sp>
    </p:spTree>
    <p:extLst>
      <p:ext uri="{BB962C8B-B14F-4D97-AF65-F5344CB8AC3E}">
        <p14:creationId xmlns:p14="http://schemas.microsoft.com/office/powerpoint/2010/main" val="1515894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ltLang="en-US" dirty="0" smtClean="0">
                <a:latin typeface="Arial" panose="020B0604020202020204" pitchFamily="34" charset="0"/>
              </a:rPr>
              <a:t>DISRUPTION!  The multi-million dollar industry mushroomed into a multi-billion dollar industry when the commercial and private sectors became interested in this technology.  Apple being the most visible as of late.  But these technologies are proliferating in various ways that connect to tradition identity technologies.  </a:t>
            </a:r>
          </a:p>
          <a:p>
            <a:endParaRPr lang="en-US" altLang="en-US" dirty="0" smtClean="0">
              <a:latin typeface="Arial" panose="020B0604020202020204" pitchFamily="34" charset="0"/>
            </a:endParaRPr>
          </a:p>
          <a:p>
            <a:r>
              <a:rPr lang="en-US" altLang="en-US" dirty="0" smtClean="0">
                <a:latin typeface="Arial" panose="020B0604020202020204" pitchFamily="34" charset="0"/>
              </a:rPr>
              <a:t>These four trends explain a significant portion of the recent interest in identity related technology – more often included in multi-factor authentication solutions.  </a:t>
            </a:r>
          </a:p>
        </p:txBody>
      </p:sp>
      <p:sp>
        <p:nvSpPr>
          <p:cNvPr id="24580" name="Slide Number Placeholder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defTabSz="931863">
              <a:defRPr sz="2400">
                <a:solidFill>
                  <a:schemeClr val="tx1"/>
                </a:solidFill>
                <a:latin typeface="Arial" panose="020B0604020202020204" pitchFamily="34" charset="0"/>
                <a:ea typeface="MS PGothic" panose="020B0600070205080204" pitchFamily="34" charset="-128"/>
              </a:defRPr>
            </a:lvl1pPr>
            <a:lvl2pPr marL="742950" indent="-285750" defTabSz="931863">
              <a:defRPr sz="2400">
                <a:solidFill>
                  <a:schemeClr val="tx1"/>
                </a:solidFill>
                <a:latin typeface="Arial" panose="020B0604020202020204" pitchFamily="34" charset="0"/>
                <a:ea typeface="MS PGothic" panose="020B0600070205080204" pitchFamily="34" charset="-128"/>
              </a:defRPr>
            </a:lvl2pPr>
            <a:lvl3pPr marL="1143000" indent="-228600" defTabSz="931863">
              <a:defRPr sz="2400">
                <a:solidFill>
                  <a:schemeClr val="tx1"/>
                </a:solidFill>
                <a:latin typeface="Arial" panose="020B0604020202020204" pitchFamily="34" charset="0"/>
                <a:ea typeface="MS PGothic" panose="020B0600070205080204" pitchFamily="34" charset="-128"/>
              </a:defRPr>
            </a:lvl3pPr>
            <a:lvl4pPr marL="1600200" indent="-228600" defTabSz="931863">
              <a:defRPr sz="2400">
                <a:solidFill>
                  <a:schemeClr val="tx1"/>
                </a:solidFill>
                <a:latin typeface="Arial" panose="020B0604020202020204" pitchFamily="34" charset="0"/>
                <a:ea typeface="MS PGothic" panose="020B0600070205080204" pitchFamily="34" charset="-128"/>
              </a:defRPr>
            </a:lvl4pPr>
            <a:lvl5pPr marL="2057400" indent="-228600" defTabSz="931863">
              <a:defRPr sz="2400">
                <a:solidFill>
                  <a:schemeClr val="tx1"/>
                </a:solidFill>
                <a:latin typeface="Arial" panose="020B0604020202020204" pitchFamily="34"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A1ABC64-4516-419C-9C4A-D73461D73622}" type="slidenum">
              <a:rPr lang="en-US" altLang="en-US" sz="1200" smtClean="0"/>
              <a:pPr/>
              <a:t>22</a:t>
            </a:fld>
            <a:endParaRPr lang="en-US" altLang="en-US" sz="1200" smtClean="0"/>
          </a:p>
        </p:txBody>
      </p:sp>
    </p:spTree>
    <p:extLst>
      <p:ext uri="{BB962C8B-B14F-4D97-AF65-F5344CB8AC3E}">
        <p14:creationId xmlns:p14="http://schemas.microsoft.com/office/powerpoint/2010/main" val="3390788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sz="2400" b="1" dirty="0" smtClean="0"/>
              <a:t>Biometrics link an event to a particular individual - not just to a password or token</a:t>
            </a:r>
          </a:p>
          <a:p>
            <a:pPr marL="457200" indent="-457200">
              <a:buFont typeface="Arial" panose="020B0604020202020204" pitchFamily="34" charset="0"/>
              <a:buChar char="•"/>
            </a:pPr>
            <a:r>
              <a:rPr lang="en-US" sz="2400" b="1" dirty="0" smtClean="0"/>
              <a:t>Convenient – nothing to remember</a:t>
            </a:r>
          </a:p>
          <a:p>
            <a:pPr marL="457200" indent="-457200">
              <a:buFont typeface="Arial" panose="020B0604020202020204" pitchFamily="34" charset="0"/>
              <a:buChar char="•"/>
            </a:pPr>
            <a:r>
              <a:rPr lang="en-US" sz="2400" b="1" dirty="0" smtClean="0"/>
              <a:t>Can’t be guessed, stolen, shared, lost, or forgotten</a:t>
            </a:r>
          </a:p>
          <a:p>
            <a:pPr marL="457200" indent="-457200">
              <a:buFont typeface="Arial" panose="020B0604020202020204" pitchFamily="34" charset="0"/>
              <a:buChar char="•"/>
            </a:pPr>
            <a:r>
              <a:rPr lang="en-US" sz="2400" b="1" dirty="0" smtClean="0"/>
              <a:t>Prevents impersonation</a:t>
            </a:r>
          </a:p>
          <a:p>
            <a:pPr marL="914400" lvl="1" indent="-457200">
              <a:buFont typeface="Arial" panose="020B0604020202020204" pitchFamily="34" charset="0"/>
              <a:buChar char="•"/>
            </a:pPr>
            <a:r>
              <a:rPr lang="en-US" sz="2000" b="1" dirty="0" smtClean="0"/>
              <a:t>Protects against identity theft </a:t>
            </a:r>
          </a:p>
          <a:p>
            <a:pPr marL="914400" lvl="1" indent="-457200">
              <a:buFont typeface="Arial" panose="020B0604020202020204" pitchFamily="34" charset="0"/>
              <a:buChar char="•"/>
            </a:pPr>
            <a:r>
              <a:rPr lang="en-US" sz="2000" b="1" dirty="0" smtClean="0"/>
              <a:t>Higher degree of non-repudiation</a:t>
            </a:r>
          </a:p>
          <a:p>
            <a:pPr marL="457200" indent="-457200">
              <a:buFont typeface="Arial" panose="020B0604020202020204" pitchFamily="34" charset="0"/>
              <a:buChar char="•"/>
            </a:pPr>
            <a:r>
              <a:rPr lang="en-US" sz="2400" b="1" dirty="0" smtClean="0"/>
              <a:t>Enhances privacy</a:t>
            </a:r>
          </a:p>
          <a:p>
            <a:pPr marL="914400" lvl="1" indent="-457200">
              <a:buFont typeface="Arial" panose="020B0604020202020204" pitchFamily="34" charset="0"/>
              <a:buChar char="•"/>
            </a:pPr>
            <a:r>
              <a:rPr lang="en-US" sz="2000" b="1" dirty="0" smtClean="0"/>
              <a:t>Protects against unauthorized access to personal information</a:t>
            </a:r>
          </a:p>
          <a:p>
            <a:pPr marL="457200" indent="-457200">
              <a:buFont typeface="Arial" panose="020B0604020202020204" pitchFamily="34" charset="0"/>
              <a:buChar char="•"/>
            </a:pPr>
            <a:r>
              <a:rPr lang="en-US" sz="2400" b="1" dirty="0" smtClean="0"/>
              <a:t>Complementary with other authentication mechanisms</a:t>
            </a:r>
          </a:p>
          <a:p>
            <a:pPr marL="914400" lvl="1" indent="-457200">
              <a:buFont typeface="Arial" panose="020B0604020202020204" pitchFamily="34" charset="0"/>
              <a:buChar char="•"/>
            </a:pPr>
            <a:r>
              <a:rPr lang="en-US" sz="2000" b="1" dirty="0" smtClean="0"/>
              <a:t>Smart cards</a:t>
            </a:r>
          </a:p>
          <a:p>
            <a:pPr marL="914400" lvl="1" indent="-457200">
              <a:buFont typeface="Arial" panose="020B0604020202020204" pitchFamily="34" charset="0"/>
              <a:buChar char="•"/>
            </a:pPr>
            <a:r>
              <a:rPr lang="en-US" sz="2000" b="1" dirty="0" smtClean="0"/>
              <a:t>Public Key Infrastructure</a:t>
            </a:r>
          </a:p>
          <a:p>
            <a:pPr marL="914400" lvl="1" indent="-457200">
              <a:buFont typeface="Arial" panose="020B0604020202020204" pitchFamily="34" charset="0"/>
              <a:buChar char="•"/>
            </a:pPr>
            <a:r>
              <a:rPr lang="en-US" sz="2000" b="1" dirty="0" smtClean="0"/>
              <a:t>PIN codes</a:t>
            </a:r>
          </a:p>
          <a:p>
            <a:pPr marL="914400" lvl="1" indent="-457200">
              <a:buFont typeface="Arial" panose="020B0604020202020204" pitchFamily="34" charset="0"/>
              <a:buChar char="•"/>
            </a:pPr>
            <a:r>
              <a:rPr lang="en-US" sz="2000" b="1" dirty="0" smtClean="0"/>
              <a:t>Security tokens</a:t>
            </a:r>
          </a:p>
          <a:p>
            <a:endParaRPr lang="en-US" dirty="0"/>
          </a:p>
        </p:txBody>
      </p:sp>
      <p:sp>
        <p:nvSpPr>
          <p:cNvPr id="4" name="Slide Number Placeholder 3"/>
          <p:cNvSpPr>
            <a:spLocks noGrp="1"/>
          </p:cNvSpPr>
          <p:nvPr>
            <p:ph type="sldNum" sz="quarter" idx="10"/>
          </p:nvPr>
        </p:nvSpPr>
        <p:spPr/>
        <p:txBody>
          <a:bodyPr/>
          <a:lstStyle/>
          <a:p>
            <a:fld id="{5EB5A358-65F2-4A58-BCDD-BE05137AD825}" type="slidenum">
              <a:rPr lang="en-US" smtClean="0"/>
              <a:t>23</a:t>
            </a:fld>
            <a:endParaRPr lang="en-US"/>
          </a:p>
        </p:txBody>
      </p:sp>
    </p:spTree>
    <p:extLst>
      <p:ext uri="{BB962C8B-B14F-4D97-AF65-F5344CB8AC3E}">
        <p14:creationId xmlns:p14="http://schemas.microsoft.com/office/powerpoint/2010/main" val="626814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ltLang="en-US" smtClean="0">
                <a:latin typeface="Arial" panose="020B0604020202020204" pitchFamily="34" charset="0"/>
              </a:rPr>
              <a:t>Various identity technologies are going from physical to digital formats.  From paper tickets, boarding passes, to credit cards – all these tokens are going digital.  Will the secure credentials or tokens we use in every day life also go digital?  What challenges do we face as that occurs?  Right off the bat we need to determine if these emerging solutions will be secure, trustworthy, and simple to use.  These characteristics will drive adoption among users and consumers.  </a:t>
            </a:r>
          </a:p>
          <a:p>
            <a:endParaRPr lang="en-US" altLang="en-US" b="1" smtClean="0">
              <a:latin typeface="Arial" panose="020B0604020202020204" pitchFamily="34" charset="0"/>
            </a:endParaRPr>
          </a:p>
          <a:p>
            <a:r>
              <a:rPr lang="en-US" altLang="en-US" b="1" smtClean="0">
                <a:latin typeface="Arial" panose="020B0604020202020204" pitchFamily="34" charset="0"/>
              </a:rPr>
              <a:t>But how do we manage the the effects of this convergence at the intersection of government benefits or national security operations that traditionally depend on physical identity technologies?  </a:t>
            </a:r>
          </a:p>
        </p:txBody>
      </p:sp>
      <p:sp>
        <p:nvSpPr>
          <p:cNvPr id="18436" name="Slide Number Placeholder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defTabSz="931863">
              <a:defRPr sz="2400">
                <a:solidFill>
                  <a:schemeClr val="tx1"/>
                </a:solidFill>
                <a:latin typeface="Arial" panose="020B0604020202020204" pitchFamily="34" charset="0"/>
                <a:ea typeface="MS PGothic" panose="020B0600070205080204" pitchFamily="34" charset="-128"/>
              </a:defRPr>
            </a:lvl1pPr>
            <a:lvl2pPr marL="742950" indent="-285750" defTabSz="931863">
              <a:defRPr sz="2400">
                <a:solidFill>
                  <a:schemeClr val="tx1"/>
                </a:solidFill>
                <a:latin typeface="Arial" panose="020B0604020202020204" pitchFamily="34" charset="0"/>
                <a:ea typeface="MS PGothic" panose="020B0600070205080204" pitchFamily="34" charset="-128"/>
              </a:defRPr>
            </a:lvl2pPr>
            <a:lvl3pPr marL="1143000" indent="-228600" defTabSz="931863">
              <a:defRPr sz="2400">
                <a:solidFill>
                  <a:schemeClr val="tx1"/>
                </a:solidFill>
                <a:latin typeface="Arial" panose="020B0604020202020204" pitchFamily="34" charset="0"/>
                <a:ea typeface="MS PGothic" panose="020B0600070205080204" pitchFamily="34" charset="-128"/>
              </a:defRPr>
            </a:lvl3pPr>
            <a:lvl4pPr marL="1600200" indent="-228600" defTabSz="931863">
              <a:defRPr sz="2400">
                <a:solidFill>
                  <a:schemeClr val="tx1"/>
                </a:solidFill>
                <a:latin typeface="Arial" panose="020B0604020202020204" pitchFamily="34" charset="0"/>
                <a:ea typeface="MS PGothic" panose="020B0600070205080204" pitchFamily="34" charset="-128"/>
              </a:defRPr>
            </a:lvl4pPr>
            <a:lvl5pPr marL="2057400" indent="-228600" defTabSz="931863">
              <a:defRPr sz="2400">
                <a:solidFill>
                  <a:schemeClr val="tx1"/>
                </a:solidFill>
                <a:latin typeface="Arial" panose="020B0604020202020204" pitchFamily="34"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D128A88-0D47-48F5-A6D5-99EFD05AF745}" type="slidenum">
              <a:rPr lang="en-US" altLang="en-US" sz="1200" smtClean="0"/>
              <a:pPr/>
              <a:t>24</a:t>
            </a:fld>
            <a:endParaRPr lang="en-US" altLang="en-US" sz="1200" smtClean="0"/>
          </a:p>
        </p:txBody>
      </p:sp>
    </p:spTree>
    <p:extLst>
      <p:ext uri="{BB962C8B-B14F-4D97-AF65-F5344CB8AC3E}">
        <p14:creationId xmlns:p14="http://schemas.microsoft.com/office/powerpoint/2010/main" val="821066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ea typeface="ＭＳ Ｐゴシック" charset="0"/>
              </a:rPr>
              <a:t>Major Trends that are closing the gap between public and private sector requirements for identity technology.  </a:t>
            </a:r>
          </a:p>
          <a:p>
            <a:pPr>
              <a:defRPr/>
            </a:pPr>
            <a:endParaRPr lang="en-US" dirty="0" smtClean="0">
              <a:ea typeface="ＭＳ Ｐゴシック" charset="0"/>
            </a:endParaRPr>
          </a:p>
          <a:p>
            <a:pPr marL="167970" indent="-167970">
              <a:buFontTx/>
              <a:buChar char="-"/>
              <a:defRPr/>
            </a:pPr>
            <a:r>
              <a:rPr lang="en-US" dirty="0" smtClean="0">
                <a:ea typeface="ＭＳ Ｐゴシック" charset="0"/>
              </a:rPr>
              <a:t>Secure transactions in cyber space</a:t>
            </a:r>
          </a:p>
          <a:p>
            <a:pPr marL="167970" indent="-167970">
              <a:buFontTx/>
              <a:buChar char="-"/>
              <a:defRPr/>
            </a:pPr>
            <a:r>
              <a:rPr lang="en-US" dirty="0" smtClean="0">
                <a:ea typeface="ＭＳ Ｐゴシック" charset="0"/>
              </a:rPr>
              <a:t>Access to benefits or services on the internet</a:t>
            </a:r>
          </a:p>
          <a:p>
            <a:pPr marL="167970" indent="-167970">
              <a:buFontTx/>
              <a:buChar char="-"/>
              <a:defRPr/>
            </a:pPr>
            <a:r>
              <a:rPr lang="en-US" dirty="0" smtClean="0">
                <a:ea typeface="ＭＳ Ｐゴシック" charset="0"/>
              </a:rPr>
              <a:t>Multi-factor authentication</a:t>
            </a:r>
          </a:p>
          <a:p>
            <a:pPr marL="167970" indent="-167970">
              <a:buFontTx/>
              <a:buChar char="-"/>
              <a:defRPr/>
            </a:pPr>
            <a:r>
              <a:rPr lang="en-US" dirty="0" smtClean="0">
                <a:ea typeface="ＭＳ Ｐゴシック" charset="0"/>
              </a:rPr>
              <a:t>Identity proofing and background checks for a wider range of careers, not just public sector or national security jobs</a:t>
            </a:r>
          </a:p>
          <a:p>
            <a:pPr marL="167970" indent="-167970">
              <a:buFontTx/>
              <a:buChar char="-"/>
              <a:defRPr/>
            </a:pPr>
            <a:r>
              <a:rPr lang="en-US" dirty="0" smtClean="0">
                <a:ea typeface="ＭＳ Ｐゴシック" charset="0"/>
              </a:rPr>
              <a:t>Fraud prevention and cost saving measures</a:t>
            </a:r>
          </a:p>
          <a:p>
            <a:pPr marL="167970" indent="-167970">
              <a:buFontTx/>
              <a:buChar char="-"/>
              <a:defRPr/>
            </a:pPr>
            <a:endParaRPr lang="en-US" dirty="0" smtClean="0">
              <a:ea typeface="ＭＳ Ｐゴシック" charset="0"/>
            </a:endParaRPr>
          </a:p>
          <a:p>
            <a:pPr>
              <a:defRPr/>
            </a:pPr>
            <a:r>
              <a:rPr lang="en-US" dirty="0" smtClean="0">
                <a:ea typeface="ＭＳ Ｐゴシック" charset="0"/>
              </a:rPr>
              <a:t>These are just some of the value propositions and stakeholders who are embracing this convergence of the physical and digital worlds of identity technology.  </a:t>
            </a:r>
          </a:p>
          <a:p>
            <a:pPr marL="167970" indent="-167970">
              <a:buFontTx/>
              <a:buChar char="-"/>
              <a:defRPr/>
            </a:pPr>
            <a:endParaRPr lang="en-US" dirty="0" smtClean="0">
              <a:ea typeface="ＭＳ Ｐゴシック" charset="0"/>
            </a:endParaRPr>
          </a:p>
        </p:txBody>
      </p:sp>
      <p:sp>
        <p:nvSpPr>
          <p:cNvPr id="46083" name="Slide Number Placeholder 3"/>
          <p:cNvSpPr>
            <a:spLocks noGrp="1"/>
          </p:cNvSpPr>
          <p:nvPr>
            <p:ph type="sldNum" sz="quarter" idx="5"/>
          </p:nvPr>
        </p:nvSpPr>
        <p:spPr>
          <a:noFill/>
        </p:spPr>
        <p:txBody>
          <a:bodyPr/>
          <a:lstStyle>
            <a:lvl1pPr defTabSz="912946">
              <a:defRPr sz="2400">
                <a:solidFill>
                  <a:schemeClr val="tx1"/>
                </a:solidFill>
                <a:latin typeface="Arial" charset="0"/>
                <a:ea typeface="ＭＳ Ｐゴシック" charset="0"/>
                <a:cs typeface="ＭＳ Ｐゴシック" charset="0"/>
              </a:defRPr>
            </a:lvl1pPr>
            <a:lvl2pPr marL="727868" indent="-279949" defTabSz="912946">
              <a:defRPr sz="2400">
                <a:solidFill>
                  <a:schemeClr val="tx1"/>
                </a:solidFill>
                <a:latin typeface="Arial" charset="0"/>
                <a:ea typeface="ＭＳ Ｐゴシック" charset="0"/>
              </a:defRPr>
            </a:lvl2pPr>
            <a:lvl3pPr marL="1119797" indent="-223959" defTabSz="912946">
              <a:defRPr sz="2400">
                <a:solidFill>
                  <a:schemeClr val="tx1"/>
                </a:solidFill>
                <a:latin typeface="Arial" charset="0"/>
                <a:ea typeface="ＭＳ Ｐゴシック" charset="0"/>
              </a:defRPr>
            </a:lvl3pPr>
            <a:lvl4pPr marL="1567716" indent="-223959" defTabSz="912946">
              <a:defRPr sz="2400">
                <a:solidFill>
                  <a:schemeClr val="tx1"/>
                </a:solidFill>
                <a:latin typeface="Arial" charset="0"/>
                <a:ea typeface="ＭＳ Ｐゴシック" charset="0"/>
              </a:defRPr>
            </a:lvl4pPr>
            <a:lvl5pPr marL="2015635" indent="-223959" defTabSz="912946">
              <a:defRPr sz="2400">
                <a:solidFill>
                  <a:schemeClr val="tx1"/>
                </a:solidFill>
                <a:latin typeface="Arial" charset="0"/>
                <a:ea typeface="ＭＳ Ｐゴシック" charset="0"/>
              </a:defRPr>
            </a:lvl5pPr>
            <a:lvl6pPr marL="2463554" indent="-223959" defTabSz="912946" eaLnBrk="0" fontAlgn="base" hangingPunct="0">
              <a:spcBef>
                <a:spcPct val="0"/>
              </a:spcBef>
              <a:spcAft>
                <a:spcPct val="0"/>
              </a:spcAft>
              <a:defRPr sz="2400">
                <a:solidFill>
                  <a:schemeClr val="tx1"/>
                </a:solidFill>
                <a:latin typeface="Arial" charset="0"/>
                <a:ea typeface="ＭＳ Ｐゴシック" charset="0"/>
              </a:defRPr>
            </a:lvl6pPr>
            <a:lvl7pPr marL="2911472" indent="-223959" defTabSz="912946" eaLnBrk="0" fontAlgn="base" hangingPunct="0">
              <a:spcBef>
                <a:spcPct val="0"/>
              </a:spcBef>
              <a:spcAft>
                <a:spcPct val="0"/>
              </a:spcAft>
              <a:defRPr sz="2400">
                <a:solidFill>
                  <a:schemeClr val="tx1"/>
                </a:solidFill>
                <a:latin typeface="Arial" charset="0"/>
                <a:ea typeface="ＭＳ Ｐゴシック" charset="0"/>
              </a:defRPr>
            </a:lvl7pPr>
            <a:lvl8pPr marL="3359391" indent="-223959" defTabSz="912946" eaLnBrk="0" fontAlgn="base" hangingPunct="0">
              <a:spcBef>
                <a:spcPct val="0"/>
              </a:spcBef>
              <a:spcAft>
                <a:spcPct val="0"/>
              </a:spcAft>
              <a:defRPr sz="2400">
                <a:solidFill>
                  <a:schemeClr val="tx1"/>
                </a:solidFill>
                <a:latin typeface="Arial" charset="0"/>
                <a:ea typeface="ＭＳ Ｐゴシック" charset="0"/>
              </a:defRPr>
            </a:lvl8pPr>
            <a:lvl9pPr marL="3807310" indent="-223959" defTabSz="912946" eaLnBrk="0" fontAlgn="base" hangingPunct="0">
              <a:spcBef>
                <a:spcPct val="0"/>
              </a:spcBef>
              <a:spcAft>
                <a:spcPct val="0"/>
              </a:spcAft>
              <a:defRPr sz="2400">
                <a:solidFill>
                  <a:schemeClr val="tx1"/>
                </a:solidFill>
                <a:latin typeface="Arial" charset="0"/>
                <a:ea typeface="ＭＳ Ｐゴシック" charset="0"/>
              </a:defRPr>
            </a:lvl9pPr>
          </a:lstStyle>
          <a:p>
            <a:fld id="{CA074D0D-462D-D349-A6E4-5FAE5326EFC7}" type="slidenum">
              <a:rPr lang="en-US" sz="1200"/>
              <a:pPr/>
              <a:t>26</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558ED5"/>
                </a:solidFill>
              </a:defRPr>
            </a:lvl1pPr>
            <a:lvl2pPr>
              <a:defRPr>
                <a:solidFill>
                  <a:srgbClr val="558ED5"/>
                </a:solidFill>
              </a:defRPr>
            </a:lvl2pPr>
            <a:lvl3pPr>
              <a:defRPr>
                <a:solidFill>
                  <a:srgbClr val="558ED5"/>
                </a:solidFill>
              </a:defRPr>
            </a:lvl3pPr>
            <a:lvl4pPr>
              <a:defRPr>
                <a:solidFill>
                  <a:srgbClr val="558ED5"/>
                </a:solidFill>
              </a:defRPr>
            </a:lvl4pPr>
            <a:lvl5pPr>
              <a:defRPr>
                <a:solidFill>
                  <a:srgbClr val="558ED5"/>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lvl1pPr>
              <a:defRPr>
                <a:solidFill>
                  <a:srgbClr val="558ED5"/>
                </a:solidFill>
              </a:defRPr>
            </a:lvl1pPr>
          </a:lstStyle>
          <a:p>
            <a:r>
              <a:rPr lang="en-US" smtClean="0"/>
              <a:t>Click to edit Master title style</a:t>
            </a: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xfrm>
            <a:off x="284163" y="5991225"/>
            <a:ext cx="2001837" cy="576263"/>
          </a:xfrm>
          <a:prstGeom prst="rect">
            <a:avLst/>
          </a:prstGeom>
          <a:ln/>
        </p:spPr>
        <p:txBody>
          <a:bodyPr/>
          <a:lstStyle>
            <a:lvl1pPr>
              <a:defRPr/>
            </a:lvl1pPr>
          </a:lstStyle>
          <a:p>
            <a:pPr>
              <a:defRPr/>
            </a:pPr>
            <a:fld id="{52EC493E-64F0-4BDF-AD67-74AF6ADC362B}" type="slidenum">
              <a:rPr lang="en-US" altLang="en-US"/>
              <a:pPr>
                <a:defRPr/>
              </a:pPr>
              <a:t>‹#›</a:t>
            </a:fld>
            <a:endParaRPr lang="en-US" altLang="en-US"/>
          </a:p>
        </p:txBody>
      </p:sp>
    </p:spTree>
    <p:extLst>
      <p:ext uri="{BB962C8B-B14F-4D97-AF65-F5344CB8AC3E}">
        <p14:creationId xmlns:p14="http://schemas.microsoft.com/office/powerpoint/2010/main" val="212493689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82575" y="1422400"/>
            <a:ext cx="4214813" cy="4284663"/>
          </a:xfrm>
        </p:spPr>
        <p:txBody>
          <a:bodyPr/>
          <a:lstStyle>
            <a:lvl1pPr>
              <a:defRPr sz="2800">
                <a:solidFill>
                  <a:srgbClr val="1C3B7D"/>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9788" y="1422400"/>
            <a:ext cx="4214812" cy="4284663"/>
          </a:xfrm>
        </p:spPr>
        <p:txBody>
          <a:bodyPr/>
          <a:lstStyle>
            <a:lvl1pPr>
              <a:defRPr sz="2800">
                <a:solidFill>
                  <a:srgbClr val="1C3B7D"/>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6"/>
          <p:cNvSpPr>
            <a:spLocks noGrp="1" noChangeArrowheads="1"/>
          </p:cNvSpPr>
          <p:nvPr>
            <p:ph type="sldNum" sz="quarter" idx="10"/>
          </p:nvPr>
        </p:nvSpPr>
        <p:spPr>
          <a:xfrm>
            <a:off x="284163" y="5991225"/>
            <a:ext cx="2001837" cy="576263"/>
          </a:xfrm>
          <a:prstGeom prst="rect">
            <a:avLst/>
          </a:prstGeom>
          <a:ln/>
        </p:spPr>
        <p:txBody>
          <a:bodyPr/>
          <a:lstStyle>
            <a:lvl1pPr>
              <a:defRPr/>
            </a:lvl1pPr>
          </a:lstStyle>
          <a:p>
            <a:fld id="{2FFBBDC2-6843-9A47-9BE2-0B503507DDE5}" type="slidenum">
              <a:rPr lang="en-US"/>
              <a:pPr/>
              <a:t>‹#›</a:t>
            </a:fld>
            <a:endParaRPr lang="en-US"/>
          </a:p>
        </p:txBody>
      </p:sp>
    </p:spTree>
    <p:extLst>
      <p:ext uri="{BB962C8B-B14F-4D97-AF65-F5344CB8AC3E}">
        <p14:creationId xmlns:p14="http://schemas.microsoft.com/office/powerpoint/2010/main" val="695455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85750" y="0"/>
            <a:ext cx="8578850" cy="1143000"/>
          </a:xfrm>
          <a:prstGeom prst="rect">
            <a:avLst/>
          </a:prstGeom>
          <a:noFill/>
          <a:ln w="9525">
            <a:noFill/>
            <a:miter lim="800000"/>
            <a:headEnd/>
            <a:tailEnd/>
          </a:ln>
        </p:spPr>
        <p:txBody>
          <a:bodyPr vert="horz" wrap="square" lIns="64008" tIns="64008" rIns="64008" bIns="6400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82575" y="1422400"/>
            <a:ext cx="8582025" cy="4284663"/>
          </a:xfrm>
          <a:prstGeom prst="rect">
            <a:avLst/>
          </a:prstGeom>
          <a:noFill/>
          <a:ln w="9525">
            <a:noFill/>
            <a:miter lim="800000"/>
            <a:headEnd/>
            <a:tailEnd/>
          </a:ln>
        </p:spPr>
        <p:txBody>
          <a:bodyPr vert="horz" wrap="square" lIns="64008" tIns="64008" rIns="64008" bIns="6400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14B2CB-34F3-A44F-901A-E581D07BEFB6}" type="datetimeFigureOut">
              <a:rPr lang="en-US" smtClean="0"/>
              <a:t>9/27/15</a:t>
            </a:fld>
            <a:endParaRPr lang="en-US"/>
          </a:p>
        </p:txBody>
      </p:sp>
      <p:sp>
        <p:nvSpPr>
          <p:cNvPr id="3" name="Footer Placeholder 2"/>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99" r:id="rId1"/>
    <p:sldLayoutId id="2147483710" r:id="rId2"/>
    <p:sldLayoutId id="2147483711" r:id="rId3"/>
  </p:sldLayoutIdLst>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3200" b="0">
          <a:solidFill>
            <a:schemeClr val="tx2">
              <a:lumMod val="60000"/>
              <a:lumOff val="40000"/>
            </a:schemeClr>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b="1">
          <a:solidFill>
            <a:schemeClr val="bg1"/>
          </a:solidFill>
          <a:latin typeface="Arial" charset="0"/>
          <a:ea typeface="ＭＳ Ｐゴシック" charset="0"/>
          <a:cs typeface="ＭＳ Ｐゴシック" charset="0"/>
        </a:defRPr>
      </a:lvl6pPr>
      <a:lvl7pPr marL="914400" algn="l" rtl="0" fontAlgn="base">
        <a:spcBef>
          <a:spcPct val="0"/>
        </a:spcBef>
        <a:spcAft>
          <a:spcPct val="0"/>
        </a:spcAft>
        <a:defRPr sz="3200" b="1">
          <a:solidFill>
            <a:schemeClr val="bg1"/>
          </a:solidFill>
          <a:latin typeface="Arial" charset="0"/>
          <a:ea typeface="ＭＳ Ｐゴシック" charset="0"/>
          <a:cs typeface="ＭＳ Ｐゴシック" charset="0"/>
        </a:defRPr>
      </a:lvl7pPr>
      <a:lvl8pPr marL="1371600" algn="l" rtl="0" fontAlgn="base">
        <a:spcBef>
          <a:spcPct val="0"/>
        </a:spcBef>
        <a:spcAft>
          <a:spcPct val="0"/>
        </a:spcAft>
        <a:defRPr sz="3200" b="1">
          <a:solidFill>
            <a:schemeClr val="bg1"/>
          </a:solidFill>
          <a:latin typeface="Arial" charset="0"/>
          <a:ea typeface="ＭＳ Ｐゴシック" charset="0"/>
          <a:cs typeface="ＭＳ Ｐゴシック" charset="0"/>
        </a:defRPr>
      </a:lvl8pPr>
      <a:lvl9pPr marL="1828800" algn="l" rtl="0" fontAlgn="base">
        <a:spcBef>
          <a:spcPct val="0"/>
        </a:spcBef>
        <a:spcAft>
          <a:spcPct val="0"/>
        </a:spcAft>
        <a:defRPr sz="3200" b="1">
          <a:solidFill>
            <a:schemeClr val="bg1"/>
          </a:solidFill>
          <a:latin typeface="Arial" charset="0"/>
          <a:ea typeface="ＭＳ Ｐゴシック" charset="0"/>
          <a:cs typeface="ＭＳ Ｐゴシック" charset="0"/>
        </a:defRPr>
      </a:lvl9pPr>
    </p:titleStyle>
    <p:bodyStyle>
      <a:lvl1pPr marL="344488" indent="-344488" algn="l" rtl="0" eaLnBrk="0" fontAlgn="base" hangingPunct="0">
        <a:lnSpc>
          <a:spcPct val="110000"/>
        </a:lnSpc>
        <a:spcBef>
          <a:spcPct val="20000"/>
        </a:spcBef>
        <a:spcAft>
          <a:spcPct val="0"/>
        </a:spcAft>
        <a:buFont typeface="Times" pitchFamily="18" charset="0"/>
        <a:buChar char="•"/>
        <a:defRPr sz="2400" b="1">
          <a:solidFill>
            <a:srgbClr val="558ED5"/>
          </a:solidFill>
          <a:latin typeface="+mn-lt"/>
          <a:ea typeface="+mn-ea"/>
          <a:cs typeface="+mn-cs"/>
        </a:defRPr>
      </a:lvl1pPr>
      <a:lvl2pPr marL="796925" indent="-338138" algn="l" rtl="0" eaLnBrk="0" fontAlgn="base" hangingPunct="0">
        <a:lnSpc>
          <a:spcPct val="110000"/>
        </a:lnSpc>
        <a:spcBef>
          <a:spcPct val="20000"/>
        </a:spcBef>
        <a:spcAft>
          <a:spcPct val="0"/>
        </a:spcAft>
        <a:buChar char="–"/>
        <a:defRPr sz="2000">
          <a:solidFill>
            <a:srgbClr val="558ED5"/>
          </a:solidFill>
          <a:latin typeface="+mn-lt"/>
          <a:ea typeface="+mn-ea"/>
        </a:defRPr>
      </a:lvl2pPr>
      <a:lvl3pPr marL="1255713" indent="-344488" algn="l" rtl="0" eaLnBrk="0" fontAlgn="base" hangingPunct="0">
        <a:lnSpc>
          <a:spcPct val="110000"/>
        </a:lnSpc>
        <a:spcBef>
          <a:spcPct val="20000"/>
        </a:spcBef>
        <a:spcAft>
          <a:spcPct val="0"/>
        </a:spcAft>
        <a:buFont typeface="Wingdings" pitchFamily="2" charset="2"/>
        <a:buChar char="§"/>
        <a:defRPr>
          <a:solidFill>
            <a:srgbClr val="558ED5"/>
          </a:solidFill>
          <a:latin typeface="+mn-lt"/>
          <a:ea typeface="+mn-ea"/>
        </a:defRPr>
      </a:lvl3pPr>
      <a:lvl4pPr marL="1716088" indent="-346075" algn="l" rtl="0" eaLnBrk="0" fontAlgn="base" hangingPunct="0">
        <a:lnSpc>
          <a:spcPct val="110000"/>
        </a:lnSpc>
        <a:spcBef>
          <a:spcPct val="20000"/>
        </a:spcBef>
        <a:spcAft>
          <a:spcPct val="0"/>
        </a:spcAft>
        <a:buFont typeface="Times" pitchFamily="18" charset="0"/>
        <a:buChar char="•"/>
        <a:defRPr>
          <a:solidFill>
            <a:srgbClr val="558ED5"/>
          </a:solidFill>
          <a:latin typeface="+mn-lt"/>
          <a:ea typeface="+mn-ea"/>
        </a:defRPr>
      </a:lvl4pPr>
      <a:lvl5pPr marL="2168525" indent="-338138" algn="l" rtl="0" eaLnBrk="0" fontAlgn="base" hangingPunct="0">
        <a:lnSpc>
          <a:spcPct val="110000"/>
        </a:lnSpc>
        <a:spcBef>
          <a:spcPct val="20000"/>
        </a:spcBef>
        <a:spcAft>
          <a:spcPct val="0"/>
        </a:spcAft>
        <a:buChar char="–"/>
        <a:defRPr>
          <a:solidFill>
            <a:srgbClr val="558ED5"/>
          </a:solidFill>
          <a:latin typeface="+mn-lt"/>
          <a:ea typeface="+mn-ea"/>
        </a:defRPr>
      </a:lvl5pPr>
      <a:lvl6pPr marL="2625725" indent="-338138" algn="l" rtl="0" fontAlgn="base">
        <a:lnSpc>
          <a:spcPct val="110000"/>
        </a:lnSpc>
        <a:spcBef>
          <a:spcPct val="20000"/>
        </a:spcBef>
        <a:spcAft>
          <a:spcPct val="0"/>
        </a:spcAft>
        <a:buChar char="–"/>
        <a:defRPr>
          <a:solidFill>
            <a:schemeClr val="accent1"/>
          </a:solidFill>
          <a:latin typeface="+mn-lt"/>
          <a:ea typeface="+mn-ea"/>
        </a:defRPr>
      </a:lvl6pPr>
      <a:lvl7pPr marL="3082925" indent="-338138" algn="l" rtl="0" fontAlgn="base">
        <a:lnSpc>
          <a:spcPct val="110000"/>
        </a:lnSpc>
        <a:spcBef>
          <a:spcPct val="20000"/>
        </a:spcBef>
        <a:spcAft>
          <a:spcPct val="0"/>
        </a:spcAft>
        <a:buChar char="–"/>
        <a:defRPr>
          <a:solidFill>
            <a:schemeClr val="accent1"/>
          </a:solidFill>
          <a:latin typeface="+mn-lt"/>
          <a:ea typeface="+mn-ea"/>
        </a:defRPr>
      </a:lvl7pPr>
      <a:lvl8pPr marL="3540125" indent="-338138" algn="l" rtl="0" fontAlgn="base">
        <a:lnSpc>
          <a:spcPct val="110000"/>
        </a:lnSpc>
        <a:spcBef>
          <a:spcPct val="20000"/>
        </a:spcBef>
        <a:spcAft>
          <a:spcPct val="0"/>
        </a:spcAft>
        <a:buChar char="–"/>
        <a:defRPr>
          <a:solidFill>
            <a:schemeClr val="accent1"/>
          </a:solidFill>
          <a:latin typeface="+mn-lt"/>
          <a:ea typeface="+mn-ea"/>
        </a:defRPr>
      </a:lvl8pPr>
      <a:lvl9pPr marL="3997325" indent="-338138" algn="l" rtl="0" fontAlgn="base">
        <a:lnSpc>
          <a:spcPct val="110000"/>
        </a:lnSpc>
        <a:spcBef>
          <a:spcPct val="20000"/>
        </a:spcBef>
        <a:spcAft>
          <a:spcPct val="0"/>
        </a:spcAft>
        <a:buChar char="–"/>
        <a:defRPr>
          <a:solidFill>
            <a:schemeClr val="accent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gif"/><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gif"/></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g"/><Relationship Id="rId5"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18.png"/><Relationship Id="rId5" Type="http://schemas.openxmlformats.org/officeDocument/2006/relationships/oleObject" Target="../embeddings/oleObject1.bin"/><Relationship Id="rId6" Type="http://schemas.openxmlformats.org/officeDocument/2006/relationships/image" Target="../media/image17.png"/><Relationship Id="rId7" Type="http://schemas.openxmlformats.org/officeDocument/2006/relationships/image" Target="../media/image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9" Type="http://schemas.openxmlformats.org/officeDocument/2006/relationships/diagramLayout" Target="../diagrams/layout1.xml"/><Relationship Id="rId20" Type="http://schemas.openxmlformats.org/officeDocument/2006/relationships/image" Target="../media/image46.png"/><Relationship Id="rId10" Type="http://schemas.openxmlformats.org/officeDocument/2006/relationships/diagramQuickStyle" Target="../diagrams/quickStyle1.xml"/><Relationship Id="rId11" Type="http://schemas.openxmlformats.org/officeDocument/2006/relationships/diagramColors" Target="../diagrams/colors1.xml"/><Relationship Id="rId12" Type="http://schemas.microsoft.com/office/2007/relationships/diagramDrawing" Target="../diagrams/drawing1.xml"/><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41.png"/><Relationship Id="rId16" Type="http://schemas.openxmlformats.org/officeDocument/2006/relationships/image" Target="../media/image42.png"/><Relationship Id="rId17" Type="http://schemas.openxmlformats.org/officeDocument/2006/relationships/image" Target="../media/image43.png"/><Relationship Id="rId18" Type="http://schemas.openxmlformats.org/officeDocument/2006/relationships/image" Target="../media/image44.png"/><Relationship Id="rId19" Type="http://schemas.openxmlformats.org/officeDocument/2006/relationships/image" Target="../media/image45.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image" Target="../media/image52.png"/><Relationship Id="rId8" Type="http://schemas.openxmlformats.org/officeDocument/2006/relationships/image" Target="../media/image53.pn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image" Target="../media/image57.png"/><Relationship Id="rId1" Type="http://schemas.openxmlformats.org/officeDocument/2006/relationships/slideLayout" Target="../slideLayouts/slideLayout3.xml"/><Relationship Id="rId2"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 Id="rId8"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228600" y="5706070"/>
            <a:ext cx="3810000" cy="923330"/>
          </a:xfrm>
          <a:prstGeom prst="rect">
            <a:avLst/>
          </a:prstGeom>
          <a:noFill/>
          <a:ln w="9525">
            <a:noFill/>
            <a:miter lim="800000"/>
            <a:headEnd/>
            <a:tailEnd/>
          </a:ln>
          <a:scene3d>
            <a:camera prst="orthographicFront"/>
            <a:lightRig rig="threePt" dir="t"/>
          </a:scene3d>
          <a:sp3d>
            <a:bevelT/>
          </a:sp3d>
        </p:spPr>
        <p:txBody>
          <a:bodyPr>
            <a:spAutoFit/>
          </a:bodyPr>
          <a:lstStyle/>
          <a:p>
            <a:r>
              <a:rPr lang="en-US" dirty="0">
                <a:solidFill>
                  <a:srgbClr val="558ED5"/>
                </a:solidFill>
              </a:rPr>
              <a:t>Presented by</a:t>
            </a:r>
          </a:p>
          <a:p>
            <a:r>
              <a:rPr lang="en-US" dirty="0">
                <a:solidFill>
                  <a:srgbClr val="558ED5"/>
                </a:solidFill>
              </a:rPr>
              <a:t>The International Biometrics &amp;</a:t>
            </a:r>
            <a:r>
              <a:rPr lang="en-US" dirty="0" smtClean="0">
                <a:solidFill>
                  <a:srgbClr val="558ED5"/>
                </a:solidFill>
              </a:rPr>
              <a:t> </a:t>
            </a:r>
            <a:r>
              <a:rPr lang="en-US" dirty="0">
                <a:solidFill>
                  <a:srgbClr val="558ED5"/>
                </a:solidFill>
              </a:rPr>
              <a:t>Identification Association (IBIA)</a:t>
            </a:r>
          </a:p>
        </p:txBody>
      </p:sp>
      <p:pic>
        <p:nvPicPr>
          <p:cNvPr id="5" name="Picture 4"/>
          <p:cNvPicPr>
            <a:picLocks noChangeAspect="1"/>
          </p:cNvPicPr>
          <p:nvPr/>
        </p:nvPicPr>
        <p:blipFill>
          <a:blip r:embed="rId2"/>
          <a:stretch>
            <a:fillRect/>
          </a:stretch>
        </p:blipFill>
        <p:spPr>
          <a:xfrm>
            <a:off x="0" y="1447800"/>
            <a:ext cx="9144000" cy="3070591"/>
          </a:xfrm>
          <a:prstGeom prst="rect">
            <a:avLst/>
          </a:prstGeom>
        </p:spPr>
      </p:pic>
      <p:sp>
        <p:nvSpPr>
          <p:cNvPr id="6" name="TextBox 6"/>
          <p:cNvSpPr txBox="1">
            <a:spLocks noChangeArrowheads="1"/>
          </p:cNvSpPr>
          <p:nvPr/>
        </p:nvSpPr>
        <p:spPr bwMode="auto">
          <a:xfrm>
            <a:off x="5181600" y="304800"/>
            <a:ext cx="3810000" cy="707886"/>
          </a:xfrm>
          <a:prstGeom prst="rect">
            <a:avLst/>
          </a:prstGeom>
          <a:noFill/>
          <a:ln w="9525">
            <a:noFill/>
            <a:miter lim="800000"/>
            <a:headEnd/>
            <a:tailEnd/>
          </a:ln>
          <a:scene3d>
            <a:camera prst="orthographicFront"/>
            <a:lightRig rig="threePt" dir="t"/>
          </a:scene3d>
          <a:sp3d>
            <a:bevelT/>
          </a:sp3d>
        </p:spPr>
        <p:txBody>
          <a:bodyPr>
            <a:spAutoFit/>
          </a:bodyPr>
          <a:lstStyle/>
          <a:p>
            <a:pPr algn="ctr"/>
            <a:r>
              <a:rPr lang="en-US" sz="4000" dirty="0" smtClean="0">
                <a:solidFill>
                  <a:srgbClr val="558ED5"/>
                </a:solidFill>
              </a:rPr>
              <a:t>Biometrics 101</a:t>
            </a:r>
            <a:endParaRPr lang="en-US" sz="4000" dirty="0">
              <a:solidFill>
                <a:srgbClr val="558ED5"/>
              </a:solidFill>
            </a:endParaRPr>
          </a:p>
        </p:txBody>
      </p:sp>
      <p:sp>
        <p:nvSpPr>
          <p:cNvPr id="7" name="Rectangle 2"/>
          <p:cNvSpPr txBox="1">
            <a:spLocks noChangeArrowheads="1"/>
          </p:cNvSpPr>
          <p:nvPr/>
        </p:nvSpPr>
        <p:spPr bwMode="auto">
          <a:xfrm>
            <a:off x="5867400" y="5257800"/>
            <a:ext cx="3276600" cy="1524000"/>
          </a:xfrm>
          <a:prstGeom prst="rect">
            <a:avLst/>
          </a:prstGeom>
          <a:noFill/>
          <a:ln w="9525">
            <a:noFill/>
            <a:miter lim="800000"/>
            <a:headEnd/>
            <a:tailEnd/>
          </a:ln>
        </p:spPr>
        <p:txBody>
          <a:bodyPr vert="horz" wrap="square" lIns="64008" tIns="64008" rIns="64008" bIns="64008" numCol="1" anchor="ctr" anchorCtr="0" compatLnSpc="1">
            <a:prstTxWarp prst="textNoShape">
              <a:avLst/>
            </a:prstTxWarp>
          </a:bodyPr>
          <a:lstStyle>
            <a:lvl1pPr algn="l" rtl="0" eaLnBrk="0" fontAlgn="base" hangingPunct="0">
              <a:spcBef>
                <a:spcPct val="0"/>
              </a:spcBef>
              <a:spcAft>
                <a:spcPct val="0"/>
              </a:spcAft>
              <a:defRPr sz="3200" b="0">
                <a:solidFill>
                  <a:schemeClr val="tx2">
                    <a:lumMod val="60000"/>
                    <a:lumOff val="40000"/>
                  </a:schemeClr>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b="1">
                <a:solidFill>
                  <a:schemeClr val="bg1"/>
                </a:solidFill>
                <a:latin typeface="Arial" charset="0"/>
                <a:ea typeface="ＭＳ Ｐゴシック" charset="0"/>
                <a:cs typeface="ＭＳ Ｐゴシック" charset="0"/>
              </a:defRPr>
            </a:lvl6pPr>
            <a:lvl7pPr marL="914400" algn="l" rtl="0" fontAlgn="base">
              <a:spcBef>
                <a:spcPct val="0"/>
              </a:spcBef>
              <a:spcAft>
                <a:spcPct val="0"/>
              </a:spcAft>
              <a:defRPr sz="3200" b="1">
                <a:solidFill>
                  <a:schemeClr val="bg1"/>
                </a:solidFill>
                <a:latin typeface="Arial" charset="0"/>
                <a:ea typeface="ＭＳ Ｐゴシック" charset="0"/>
                <a:cs typeface="ＭＳ Ｐゴシック" charset="0"/>
              </a:defRPr>
            </a:lvl7pPr>
            <a:lvl8pPr marL="1371600" algn="l" rtl="0" fontAlgn="base">
              <a:spcBef>
                <a:spcPct val="0"/>
              </a:spcBef>
              <a:spcAft>
                <a:spcPct val="0"/>
              </a:spcAft>
              <a:defRPr sz="3200" b="1">
                <a:solidFill>
                  <a:schemeClr val="bg1"/>
                </a:solidFill>
                <a:latin typeface="Arial" charset="0"/>
                <a:ea typeface="ＭＳ Ｐゴシック" charset="0"/>
                <a:cs typeface="ＭＳ Ｐゴシック" charset="0"/>
              </a:defRPr>
            </a:lvl8pPr>
            <a:lvl9pPr marL="1828800" algn="l" rtl="0" fontAlgn="base">
              <a:spcBef>
                <a:spcPct val="0"/>
              </a:spcBef>
              <a:spcAft>
                <a:spcPct val="0"/>
              </a:spcAft>
              <a:defRPr sz="3200" b="1">
                <a:solidFill>
                  <a:schemeClr val="bg1"/>
                </a:solidFill>
                <a:latin typeface="Arial" charset="0"/>
                <a:ea typeface="ＭＳ Ｐゴシック" charset="0"/>
                <a:cs typeface="ＭＳ Ｐゴシック" charset="0"/>
              </a:defRPr>
            </a:lvl9pPr>
          </a:lstStyle>
          <a:p>
            <a:r>
              <a:rPr lang="en-US" altLang="en-US" sz="1600" dirty="0" smtClean="0">
                <a:solidFill>
                  <a:srgbClr val="558ED5"/>
                </a:solidFill>
              </a:rPr>
              <a:t>Mr. Benji Hutchinson</a:t>
            </a:r>
            <a:br>
              <a:rPr lang="en-US" altLang="en-US" sz="1600" dirty="0" smtClean="0">
                <a:solidFill>
                  <a:srgbClr val="558ED5"/>
                </a:solidFill>
              </a:rPr>
            </a:br>
            <a:r>
              <a:rPr lang="en-US" altLang="en-US" sz="1600" dirty="0" err="1" smtClean="0">
                <a:solidFill>
                  <a:srgbClr val="558ED5"/>
                </a:solidFill>
              </a:rPr>
              <a:t>MorphoTrust</a:t>
            </a:r>
            <a:r>
              <a:rPr lang="en-US" altLang="en-US" sz="1600" dirty="0" smtClean="0">
                <a:solidFill>
                  <a:srgbClr val="558ED5"/>
                </a:solidFill>
              </a:rPr>
              <a:t> USA</a:t>
            </a:r>
          </a:p>
          <a:p>
            <a:r>
              <a:rPr lang="en-US" altLang="en-US" sz="1600" dirty="0" smtClean="0">
                <a:solidFill>
                  <a:srgbClr val="558ED5"/>
                </a:solidFill>
              </a:rPr>
              <a:t>Senior Director, Federal Business</a:t>
            </a:r>
            <a:br>
              <a:rPr lang="en-US" altLang="en-US" sz="1600" dirty="0" smtClean="0">
                <a:solidFill>
                  <a:srgbClr val="558ED5"/>
                </a:solidFill>
              </a:rPr>
            </a:br>
            <a:r>
              <a:rPr lang="en-US" altLang="en-US" sz="1600" dirty="0" smtClean="0">
                <a:solidFill>
                  <a:srgbClr val="558ED5"/>
                </a:solidFill>
              </a:rPr>
              <a:t>703-508-3864</a:t>
            </a:r>
            <a:br>
              <a:rPr lang="en-US" altLang="en-US" sz="1600" dirty="0" smtClean="0">
                <a:solidFill>
                  <a:srgbClr val="558ED5"/>
                </a:solidFill>
              </a:rPr>
            </a:br>
            <a:r>
              <a:rPr lang="en-US" altLang="en-US" sz="1600" dirty="0" err="1" smtClean="0">
                <a:solidFill>
                  <a:srgbClr val="558ED5"/>
                </a:solidFill>
              </a:rPr>
              <a:t>jbhutchinson@morphotrust.com</a:t>
            </a:r>
            <a:endParaRPr lang="en-US" altLang="en-US" sz="2000" dirty="0" smtClean="0">
              <a:solidFill>
                <a:srgbClr val="558ED5"/>
              </a:solidFill>
            </a:endParaRPr>
          </a:p>
        </p:txBody>
      </p:sp>
    </p:spTree>
    <p:extLst>
      <p:ext uri="{BB962C8B-B14F-4D97-AF65-F5344CB8AC3E}">
        <p14:creationId xmlns:p14="http://schemas.microsoft.com/office/powerpoint/2010/main" val="84150601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pPr algn="ctr"/>
            <a:r>
              <a:rPr lang="en-US" b="0" dirty="0" smtClean="0"/>
              <a:t>Who </a:t>
            </a:r>
            <a:r>
              <a:rPr lang="en-US" dirty="0" smtClean="0"/>
              <a:t>are we</a:t>
            </a:r>
            <a:r>
              <a:rPr lang="en-US" b="0" dirty="0" smtClean="0"/>
              <a:t>?  What do </a:t>
            </a:r>
            <a:r>
              <a:rPr lang="en-US" dirty="0" smtClean="0"/>
              <a:t>we</a:t>
            </a:r>
            <a:r>
              <a:rPr lang="en-US" b="0" dirty="0" smtClean="0"/>
              <a:t> do?</a:t>
            </a:r>
            <a:endParaRPr lang="en-US" b="0" dirty="0"/>
          </a:p>
        </p:txBody>
      </p:sp>
      <p:sp>
        <p:nvSpPr>
          <p:cNvPr id="9"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a:solidFill>
                  <a:srgbClr val="6A737B"/>
                </a:solidFill>
              </a:rPr>
              <a:t>2</a:t>
            </a:r>
            <a:r>
              <a:rPr lang="en-US" altLang="en-US" sz="1400" dirty="0" smtClean="0">
                <a:solidFill>
                  <a:srgbClr val="6A737B"/>
                </a:solidFill>
              </a:rPr>
              <a:t> </a:t>
            </a:r>
          </a:p>
        </p:txBody>
      </p:sp>
      <p:pic>
        <p:nvPicPr>
          <p:cNvPr id="10" name="Picture 9"/>
          <p:cNvPicPr>
            <a:picLocks noChangeAspect="1"/>
          </p:cNvPicPr>
          <p:nvPr/>
        </p:nvPicPr>
        <p:blipFill>
          <a:blip r:embed="rId2"/>
          <a:stretch>
            <a:fillRect/>
          </a:stretch>
        </p:blipFill>
        <p:spPr>
          <a:xfrm>
            <a:off x="4267200" y="5181600"/>
            <a:ext cx="4724400" cy="1586472"/>
          </a:xfrm>
          <a:prstGeom prst="rect">
            <a:avLst/>
          </a:prstGeom>
        </p:spPr>
      </p:pic>
      <p:sp>
        <p:nvSpPr>
          <p:cNvPr id="11" name="TextBox 10"/>
          <p:cNvSpPr txBox="1"/>
          <p:nvPr/>
        </p:nvSpPr>
        <p:spPr>
          <a:xfrm>
            <a:off x="914400" y="5486400"/>
            <a:ext cx="2819400" cy="369332"/>
          </a:xfrm>
          <a:prstGeom prst="rect">
            <a:avLst/>
          </a:prstGeom>
          <a:noFill/>
        </p:spPr>
        <p:txBody>
          <a:bodyPr wrap="square" rtlCol="0">
            <a:spAutoFit/>
          </a:bodyPr>
          <a:lstStyle/>
          <a:p>
            <a:pPr algn="ctr"/>
            <a:r>
              <a:rPr lang="en-US" dirty="0"/>
              <a:t>https://</a:t>
            </a:r>
            <a:r>
              <a:rPr lang="en-US" dirty="0" err="1"/>
              <a:t>www.ibia.org</a:t>
            </a:r>
            <a:endParaRPr lang="en-US" dirty="0"/>
          </a:p>
        </p:txBody>
      </p:sp>
      <p:sp>
        <p:nvSpPr>
          <p:cNvPr id="3" name="TextBox 2"/>
          <p:cNvSpPr txBox="1"/>
          <p:nvPr/>
        </p:nvSpPr>
        <p:spPr>
          <a:xfrm>
            <a:off x="1143000" y="1447800"/>
            <a:ext cx="6705600" cy="2308324"/>
          </a:xfrm>
          <a:prstGeom prst="rect">
            <a:avLst/>
          </a:prstGeom>
          <a:solidFill>
            <a:schemeClr val="accent1">
              <a:alpha val="8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solidFill>
                  <a:schemeClr val="tx2">
                    <a:lumMod val="60000"/>
                    <a:lumOff val="40000"/>
                  </a:schemeClr>
                </a:solidFill>
              </a:rPr>
              <a:t>The International Biometrics &amp; Identification Association (IBIA) advances </a:t>
            </a:r>
            <a:r>
              <a:rPr lang="en-US" dirty="0">
                <a:solidFill>
                  <a:schemeClr val="tx2">
                    <a:lumMod val="60000"/>
                    <a:lumOff val="40000"/>
                  </a:schemeClr>
                </a:solidFill>
              </a:rPr>
              <a:t>the adoption and responsible use of technologies for managing human identity to enhance security, privacy, productivity, and convenience for individuals, organizations, and governments. </a:t>
            </a:r>
            <a:endParaRPr lang="en-US" dirty="0" smtClean="0">
              <a:solidFill>
                <a:schemeClr val="tx2">
                  <a:lumMod val="60000"/>
                  <a:lumOff val="40000"/>
                </a:schemeClr>
              </a:solidFill>
            </a:endParaRPr>
          </a:p>
          <a:p>
            <a:endParaRPr lang="en-US" dirty="0">
              <a:solidFill>
                <a:schemeClr val="tx2">
                  <a:lumMod val="60000"/>
                  <a:lumOff val="40000"/>
                </a:schemeClr>
              </a:solidFill>
            </a:endParaRPr>
          </a:p>
          <a:p>
            <a:r>
              <a:rPr lang="en-US" dirty="0" smtClean="0">
                <a:solidFill>
                  <a:schemeClr val="tx2">
                    <a:lumMod val="60000"/>
                    <a:lumOff val="40000"/>
                  </a:schemeClr>
                </a:solidFill>
              </a:rPr>
              <a:t>To </a:t>
            </a:r>
            <a:r>
              <a:rPr lang="en-US" dirty="0">
                <a:solidFill>
                  <a:schemeClr val="tx2">
                    <a:lumMod val="60000"/>
                    <a:lumOff val="40000"/>
                  </a:schemeClr>
                </a:solidFill>
              </a:rPr>
              <a:t>effectively carry out its mission, IBIA focuses on three core activities: Advocacy, Connections and Education.</a:t>
            </a:r>
          </a:p>
        </p:txBody>
      </p:sp>
    </p:spTree>
    <p:extLst>
      <p:ext uri="{BB962C8B-B14F-4D97-AF65-F5344CB8AC3E}">
        <p14:creationId xmlns:p14="http://schemas.microsoft.com/office/powerpoint/2010/main" val="79570885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this Talk</a:t>
            </a:r>
            <a:endParaRPr lang="en-US" dirty="0"/>
          </a:p>
        </p:txBody>
      </p:sp>
      <p:sp>
        <p:nvSpPr>
          <p:cNvPr id="4" name="TextBox 3"/>
          <p:cNvSpPr txBox="1"/>
          <p:nvPr/>
        </p:nvSpPr>
        <p:spPr>
          <a:xfrm>
            <a:off x="228600" y="1524000"/>
            <a:ext cx="8763000" cy="3046988"/>
          </a:xfrm>
          <a:prstGeom prst="rect">
            <a:avLst/>
          </a:prstGeom>
          <a:noFill/>
        </p:spPr>
        <p:txBody>
          <a:bodyPr wrap="square" rtlCol="0">
            <a:spAutoFit/>
          </a:bodyPr>
          <a:lstStyle/>
          <a:p>
            <a:pPr marL="457200" indent="-457200">
              <a:buFont typeface="Wingdings" charset="2"/>
              <a:buChar char="ü"/>
            </a:pPr>
            <a:r>
              <a:rPr lang="en-US" sz="2400" dirty="0">
                <a:solidFill>
                  <a:srgbClr val="558ED5"/>
                </a:solidFill>
              </a:rPr>
              <a:t>To </a:t>
            </a:r>
            <a:r>
              <a:rPr lang="en-US" sz="2400" dirty="0" smtClean="0">
                <a:solidFill>
                  <a:srgbClr val="558ED5"/>
                </a:solidFill>
              </a:rPr>
              <a:t>provide an overview of biometrics technology and use cases to the audience of the Global Identity Summit </a:t>
            </a:r>
          </a:p>
          <a:p>
            <a:pPr marL="457200" indent="-457200">
              <a:buFont typeface="Wingdings" charset="2"/>
              <a:buChar char="ü"/>
            </a:pPr>
            <a:r>
              <a:rPr lang="en-US" sz="2400" dirty="0" smtClean="0">
                <a:solidFill>
                  <a:srgbClr val="558ED5"/>
                </a:solidFill>
              </a:rPr>
              <a:t>To summarize major business trends in the biometrics industry</a:t>
            </a:r>
          </a:p>
          <a:p>
            <a:pPr marL="457200" indent="-457200">
              <a:buFont typeface="Wingdings" charset="2"/>
              <a:buChar char="ü"/>
            </a:pPr>
            <a:r>
              <a:rPr lang="en-US" sz="2400" dirty="0" smtClean="0">
                <a:solidFill>
                  <a:srgbClr val="558ED5"/>
                </a:solidFill>
              </a:rPr>
              <a:t>To highlight examples of mass consumer adoption and commercialization of biometrics</a:t>
            </a:r>
          </a:p>
          <a:p>
            <a:pPr marL="457200" indent="-457200">
              <a:buFont typeface="Wingdings" charset="2"/>
              <a:buChar char="ü"/>
            </a:pPr>
            <a:r>
              <a:rPr lang="en-US" sz="2400" dirty="0">
                <a:solidFill>
                  <a:srgbClr val="558ED5"/>
                </a:solidFill>
              </a:rPr>
              <a:t>To discuss privacy concerns and cyber threats related to biometric </a:t>
            </a:r>
            <a:r>
              <a:rPr lang="en-US" sz="2400" dirty="0" smtClean="0">
                <a:solidFill>
                  <a:srgbClr val="558ED5"/>
                </a:solidFill>
              </a:rPr>
              <a:t>data</a:t>
            </a:r>
            <a:endParaRPr lang="en-US" sz="2400" dirty="0">
              <a:solidFill>
                <a:srgbClr val="558ED5"/>
              </a:solidFill>
            </a:endParaRPr>
          </a:p>
        </p:txBody>
      </p:sp>
      <p:pic>
        <p:nvPicPr>
          <p:cNvPr id="7" name="Picture 6"/>
          <p:cNvPicPr>
            <a:picLocks noChangeAspect="1"/>
          </p:cNvPicPr>
          <p:nvPr/>
        </p:nvPicPr>
        <p:blipFill>
          <a:blip r:embed="rId2"/>
          <a:stretch>
            <a:fillRect/>
          </a:stretch>
        </p:blipFill>
        <p:spPr>
          <a:xfrm>
            <a:off x="4267200" y="5181600"/>
            <a:ext cx="4724400" cy="1586472"/>
          </a:xfrm>
          <a:prstGeom prst="rect">
            <a:avLst/>
          </a:prstGeom>
        </p:spPr>
      </p:pic>
      <p:sp>
        <p:nvSpPr>
          <p:cNvPr id="8"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a:solidFill>
                  <a:srgbClr val="6A737B"/>
                </a:solidFill>
              </a:rPr>
              <a:t>3</a:t>
            </a:r>
            <a:r>
              <a:rPr lang="en-US" altLang="en-US" sz="1400" dirty="0" smtClean="0">
                <a:solidFill>
                  <a:srgbClr val="6A737B"/>
                </a:solidFill>
              </a:rPr>
              <a:t> </a:t>
            </a:r>
          </a:p>
        </p:txBody>
      </p:sp>
    </p:spTree>
    <p:extLst>
      <p:ext uri="{BB962C8B-B14F-4D97-AF65-F5344CB8AC3E}">
        <p14:creationId xmlns:p14="http://schemas.microsoft.com/office/powerpoint/2010/main" val="31369274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Biometrics 101</a:t>
            </a:r>
            <a:endParaRPr lang="en-US" dirty="0"/>
          </a:p>
        </p:txBody>
      </p:sp>
      <p:sp>
        <p:nvSpPr>
          <p:cNvPr id="4" name="TextBox 3"/>
          <p:cNvSpPr txBox="1"/>
          <p:nvPr/>
        </p:nvSpPr>
        <p:spPr>
          <a:xfrm>
            <a:off x="228600" y="1295400"/>
            <a:ext cx="8763000" cy="4154983"/>
          </a:xfrm>
          <a:prstGeom prst="rect">
            <a:avLst/>
          </a:prstGeom>
          <a:noFill/>
        </p:spPr>
        <p:txBody>
          <a:bodyPr wrap="square" rtlCol="0">
            <a:spAutoFit/>
          </a:bodyPr>
          <a:lstStyle/>
          <a:p>
            <a:pPr marL="457200" indent="-457200">
              <a:buFont typeface="Arial" panose="020B0604020202020204" pitchFamily="34" charset="0"/>
              <a:buChar char="•"/>
            </a:pPr>
            <a:r>
              <a:rPr lang="en-US" sz="2400" dirty="0" smtClean="0">
                <a:solidFill>
                  <a:srgbClr val="558ED5"/>
                </a:solidFill>
              </a:rPr>
              <a:t>What are biometrics?</a:t>
            </a:r>
          </a:p>
          <a:p>
            <a:pPr marL="457200" indent="-457200">
              <a:buFont typeface="Arial" panose="020B0604020202020204" pitchFamily="34" charset="0"/>
              <a:buChar char="•"/>
            </a:pPr>
            <a:r>
              <a:rPr lang="en-US" sz="2400" dirty="0" smtClean="0">
                <a:solidFill>
                  <a:srgbClr val="558ED5"/>
                </a:solidFill>
              </a:rPr>
              <a:t>How does this technology work?</a:t>
            </a:r>
          </a:p>
          <a:p>
            <a:pPr marL="457200" indent="-457200">
              <a:buFont typeface="Arial" panose="020B0604020202020204" pitchFamily="34" charset="0"/>
              <a:buChar char="•"/>
            </a:pPr>
            <a:r>
              <a:rPr lang="en-US" sz="2400" dirty="0" smtClean="0">
                <a:solidFill>
                  <a:srgbClr val="558ED5"/>
                </a:solidFill>
              </a:rPr>
              <a:t>How is biometric technology used?</a:t>
            </a:r>
          </a:p>
          <a:p>
            <a:pPr marL="457200" indent="-457200">
              <a:buFont typeface="Arial" panose="020B0604020202020204" pitchFamily="34" charset="0"/>
              <a:buChar char="•"/>
            </a:pPr>
            <a:r>
              <a:rPr lang="en-US" sz="2400" dirty="0" smtClean="0">
                <a:solidFill>
                  <a:srgbClr val="558ED5"/>
                </a:solidFill>
              </a:rPr>
              <a:t>Where </a:t>
            </a:r>
            <a:r>
              <a:rPr lang="en-US" sz="2400" dirty="0">
                <a:solidFill>
                  <a:srgbClr val="558ED5"/>
                </a:solidFill>
              </a:rPr>
              <a:t>is biometric technology heading?</a:t>
            </a:r>
          </a:p>
          <a:p>
            <a:pPr marL="457200" indent="-457200">
              <a:buFont typeface="Arial" panose="020B0604020202020204" pitchFamily="34" charset="0"/>
              <a:buChar char="•"/>
            </a:pPr>
            <a:r>
              <a:rPr lang="en-US" sz="2400" dirty="0">
                <a:solidFill>
                  <a:srgbClr val="558ED5"/>
                </a:solidFill>
              </a:rPr>
              <a:t>What are the major business trends within the industry of biometrics?</a:t>
            </a:r>
          </a:p>
          <a:p>
            <a:pPr marL="457200" indent="-457200">
              <a:buFont typeface="Arial" panose="020B0604020202020204" pitchFamily="34" charset="0"/>
              <a:buChar char="•"/>
            </a:pPr>
            <a:r>
              <a:rPr lang="en-US" sz="2400" dirty="0">
                <a:solidFill>
                  <a:srgbClr val="558ED5"/>
                </a:solidFill>
              </a:rPr>
              <a:t>What affect will broader technology trends have on biometrics?  </a:t>
            </a:r>
          </a:p>
          <a:p>
            <a:endParaRPr lang="en-US" sz="2400" dirty="0" smtClean="0">
              <a:solidFill>
                <a:srgbClr val="558ED5"/>
              </a:solidFill>
            </a:endParaRPr>
          </a:p>
          <a:p>
            <a:endParaRPr lang="en-US" sz="2400" dirty="0" smtClean="0">
              <a:solidFill>
                <a:srgbClr val="558ED5"/>
              </a:solidFill>
            </a:endParaRPr>
          </a:p>
          <a:p>
            <a:endParaRPr lang="en-US" sz="2400" dirty="0">
              <a:solidFill>
                <a:srgbClr val="558ED5"/>
              </a:solidFill>
            </a:endParaRPr>
          </a:p>
        </p:txBody>
      </p:sp>
      <p:pic>
        <p:nvPicPr>
          <p:cNvPr id="6" name="Picture 5"/>
          <p:cNvPicPr>
            <a:picLocks noChangeAspect="1"/>
          </p:cNvPicPr>
          <p:nvPr/>
        </p:nvPicPr>
        <p:blipFill>
          <a:blip r:embed="rId2"/>
          <a:stretch>
            <a:fillRect/>
          </a:stretch>
        </p:blipFill>
        <p:spPr>
          <a:xfrm>
            <a:off x="4267200" y="5181600"/>
            <a:ext cx="4724400" cy="1586472"/>
          </a:xfrm>
          <a:prstGeom prst="rect">
            <a:avLst/>
          </a:prstGeom>
        </p:spPr>
      </p:pic>
      <p:sp>
        <p:nvSpPr>
          <p:cNvPr id="7"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a:solidFill>
                  <a:srgbClr val="6A737B"/>
                </a:solidFill>
              </a:rPr>
              <a:t>4</a:t>
            </a:r>
            <a:r>
              <a:rPr lang="en-US" altLang="en-US" sz="1400" dirty="0" smtClean="0">
                <a:solidFill>
                  <a:srgbClr val="6A737B"/>
                </a:solidFill>
              </a:rPr>
              <a:t> </a:t>
            </a:r>
          </a:p>
        </p:txBody>
      </p:sp>
    </p:spTree>
    <p:extLst>
      <p:ext uri="{BB962C8B-B14F-4D97-AF65-F5344CB8AC3E}">
        <p14:creationId xmlns:p14="http://schemas.microsoft.com/office/powerpoint/2010/main" val="243359669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Biometrics: </a:t>
            </a:r>
            <a:r>
              <a:rPr lang="en-US" i="1" dirty="0" smtClean="0"/>
              <a:t>A Definition</a:t>
            </a:r>
            <a:endParaRPr lang="en-US" i="1" dirty="0"/>
          </a:p>
        </p:txBody>
      </p:sp>
      <p:pic>
        <p:nvPicPr>
          <p:cNvPr id="6" name="Picture 4"/>
          <p:cNvPicPr>
            <a:picLocks noChangeAspect="1" noChangeArrowheads="1"/>
          </p:cNvPicPr>
          <p:nvPr/>
        </p:nvPicPr>
        <p:blipFill>
          <a:blip r:embed="rId2" cstate="print"/>
          <a:srcRect/>
          <a:stretch>
            <a:fillRect/>
          </a:stretch>
        </p:blipFill>
        <p:spPr bwMode="auto">
          <a:xfrm>
            <a:off x="-55563" y="2057400"/>
            <a:ext cx="9199563" cy="2667000"/>
          </a:xfrm>
          <a:prstGeom prst="rect">
            <a:avLst/>
          </a:prstGeom>
          <a:noFill/>
          <a:ln w="9525">
            <a:noFill/>
            <a:miter lim="800000"/>
            <a:headEnd/>
            <a:tailEnd/>
          </a:ln>
        </p:spPr>
      </p:pic>
      <p:sp>
        <p:nvSpPr>
          <p:cNvPr id="7"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a:solidFill>
                  <a:srgbClr val="6A737B"/>
                </a:solidFill>
              </a:rPr>
              <a:t>5</a:t>
            </a:r>
            <a:r>
              <a:rPr lang="en-US" altLang="en-US" sz="1400" dirty="0" smtClean="0">
                <a:solidFill>
                  <a:srgbClr val="6A737B"/>
                </a:solidFill>
              </a:rPr>
              <a:t> </a:t>
            </a:r>
          </a:p>
        </p:txBody>
      </p:sp>
      <p:pic>
        <p:nvPicPr>
          <p:cNvPr id="8" name="Picture 7"/>
          <p:cNvPicPr>
            <a:picLocks noChangeAspect="1"/>
          </p:cNvPicPr>
          <p:nvPr/>
        </p:nvPicPr>
        <p:blipFill>
          <a:blip r:embed="rId3"/>
          <a:stretch>
            <a:fillRect/>
          </a:stretch>
        </p:blipFill>
        <p:spPr>
          <a:xfrm>
            <a:off x="4267200" y="5181600"/>
            <a:ext cx="4724400" cy="1586472"/>
          </a:xfrm>
          <a:prstGeom prst="rect">
            <a:avLst/>
          </a:prstGeom>
        </p:spPr>
      </p:pic>
    </p:spTree>
    <p:extLst>
      <p:ext uri="{BB962C8B-B14F-4D97-AF65-F5344CB8AC3E}">
        <p14:creationId xmlns:p14="http://schemas.microsoft.com/office/powerpoint/2010/main" val="12793610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163" y="1600200"/>
            <a:ext cx="8763000" cy="3046988"/>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rgbClr val="558ED5"/>
                </a:solidFill>
              </a:rPr>
              <a:t>Fingerprints</a:t>
            </a:r>
          </a:p>
          <a:p>
            <a:pPr marL="457200" indent="-457200">
              <a:buFont typeface="Arial" panose="020B0604020202020204" pitchFamily="34" charset="0"/>
              <a:buChar char="•"/>
            </a:pPr>
            <a:r>
              <a:rPr lang="en-US" sz="2400" dirty="0">
                <a:solidFill>
                  <a:srgbClr val="558ED5"/>
                </a:solidFill>
              </a:rPr>
              <a:t>Face </a:t>
            </a:r>
          </a:p>
          <a:p>
            <a:pPr marL="457200" indent="-457200">
              <a:buFont typeface="Arial" panose="020B0604020202020204" pitchFamily="34" charset="0"/>
              <a:buChar char="•"/>
            </a:pPr>
            <a:r>
              <a:rPr lang="en-US" sz="2400" dirty="0">
                <a:solidFill>
                  <a:srgbClr val="558ED5"/>
                </a:solidFill>
              </a:rPr>
              <a:t>Iris </a:t>
            </a:r>
          </a:p>
          <a:p>
            <a:pPr marL="457200" indent="-457200">
              <a:buFont typeface="Arial" panose="020B0604020202020204" pitchFamily="34" charset="0"/>
              <a:buChar char="•"/>
            </a:pPr>
            <a:r>
              <a:rPr lang="en-US" sz="2400" dirty="0" smtClean="0">
                <a:solidFill>
                  <a:srgbClr val="558ED5"/>
                </a:solidFill>
              </a:rPr>
              <a:t>Speech (Voice) </a:t>
            </a:r>
            <a:endParaRPr lang="en-US" sz="2400" dirty="0">
              <a:solidFill>
                <a:srgbClr val="558ED5"/>
              </a:solidFill>
            </a:endParaRPr>
          </a:p>
          <a:p>
            <a:pPr marL="457200" indent="-457200">
              <a:buFont typeface="Arial" panose="020B0604020202020204" pitchFamily="34" charset="0"/>
              <a:buChar char="•"/>
            </a:pPr>
            <a:r>
              <a:rPr lang="en-US" sz="2400" dirty="0">
                <a:solidFill>
                  <a:srgbClr val="558ED5"/>
                </a:solidFill>
              </a:rPr>
              <a:t>DNA </a:t>
            </a:r>
            <a:r>
              <a:rPr lang="en-US" sz="2400" dirty="0" smtClean="0">
                <a:solidFill>
                  <a:srgbClr val="558ED5"/>
                </a:solidFill>
              </a:rPr>
              <a:t> </a:t>
            </a:r>
          </a:p>
          <a:p>
            <a:endParaRPr lang="en-US" sz="2400" dirty="0" smtClean="0">
              <a:solidFill>
                <a:srgbClr val="558ED5"/>
              </a:solidFill>
            </a:endParaRPr>
          </a:p>
          <a:p>
            <a:endParaRPr lang="en-US" sz="2400" dirty="0" smtClean="0">
              <a:solidFill>
                <a:srgbClr val="558ED5"/>
              </a:solidFill>
            </a:endParaRPr>
          </a:p>
          <a:p>
            <a:endParaRPr lang="en-US" sz="2400" dirty="0">
              <a:solidFill>
                <a:srgbClr val="558ED5"/>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7949" y="1550473"/>
            <a:ext cx="2450333" cy="18377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4196" y="1260188"/>
            <a:ext cx="2709600" cy="3387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itle 1"/>
          <p:cNvSpPr>
            <a:spLocks noGrp="1"/>
          </p:cNvSpPr>
          <p:nvPr>
            <p:ph type="title"/>
          </p:nvPr>
        </p:nvSpPr>
        <p:spPr/>
        <p:txBody>
          <a:bodyPr/>
          <a:lstStyle/>
          <a:p>
            <a:r>
              <a:rPr lang="en-US" dirty="0" smtClean="0"/>
              <a:t>Biometric Modalities</a:t>
            </a:r>
            <a:endParaRPr lang="en-US" dirty="0"/>
          </a:p>
        </p:txBody>
      </p:sp>
      <p:sp>
        <p:nvSpPr>
          <p:cNvPr id="5" name="AutoShape 2" descr="http://pubs.sciepub.com/ajcrr/2/1/2/image/fig1.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400" y="3647569"/>
            <a:ext cx="2278107" cy="22336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a:solidFill>
                  <a:srgbClr val="6A737B"/>
                </a:solidFill>
              </a:rPr>
              <a:t>6</a:t>
            </a:r>
            <a:r>
              <a:rPr lang="en-US" altLang="en-US" sz="1400" dirty="0" smtClean="0">
                <a:solidFill>
                  <a:srgbClr val="6A737B"/>
                </a:solidFill>
              </a:rPr>
              <a:t> </a:t>
            </a:r>
          </a:p>
        </p:txBody>
      </p:sp>
    </p:spTree>
    <p:extLst>
      <p:ext uri="{BB962C8B-B14F-4D97-AF65-F5344CB8AC3E}">
        <p14:creationId xmlns:p14="http://schemas.microsoft.com/office/powerpoint/2010/main" val="1797710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Fingerprints (Friction Ridges)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981200"/>
            <a:ext cx="8627806" cy="2971800"/>
          </a:xfrm>
          <a:prstGeom prst="rect">
            <a:avLst/>
          </a:prstGeom>
        </p:spPr>
      </p:pic>
      <p:sp>
        <p:nvSpPr>
          <p:cNvPr id="5"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a:solidFill>
                  <a:srgbClr val="6A737B"/>
                </a:solidFill>
              </a:rPr>
              <a:t>7</a:t>
            </a:r>
            <a:r>
              <a:rPr lang="en-US" altLang="en-US" sz="1400" dirty="0" smtClean="0">
                <a:solidFill>
                  <a:srgbClr val="6A737B"/>
                </a:solidFill>
              </a:rPr>
              <a:t> </a:t>
            </a:r>
          </a:p>
        </p:txBody>
      </p:sp>
      <p:pic>
        <p:nvPicPr>
          <p:cNvPr id="6" name="Picture 5"/>
          <p:cNvPicPr>
            <a:picLocks noChangeAspect="1"/>
          </p:cNvPicPr>
          <p:nvPr/>
        </p:nvPicPr>
        <p:blipFill>
          <a:blip r:embed="rId3"/>
          <a:stretch>
            <a:fillRect/>
          </a:stretch>
        </p:blipFill>
        <p:spPr>
          <a:xfrm>
            <a:off x="4267200" y="5181600"/>
            <a:ext cx="4724400" cy="1586472"/>
          </a:xfrm>
          <a:prstGeom prst="rect">
            <a:avLst/>
          </a:prstGeom>
        </p:spPr>
      </p:pic>
    </p:spTree>
    <p:extLst>
      <p:ext uri="{BB962C8B-B14F-4D97-AF65-F5344CB8AC3E}">
        <p14:creationId xmlns:p14="http://schemas.microsoft.com/office/powerpoint/2010/main" val="765335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2222"/>
          <a:stretch/>
        </p:blipFill>
        <p:spPr>
          <a:xfrm>
            <a:off x="990600" y="1143000"/>
            <a:ext cx="7239000" cy="4765675"/>
          </a:xfrm>
          <a:prstGeom prst="rect">
            <a:avLst/>
          </a:prstGeom>
        </p:spPr>
      </p:pic>
      <p:sp>
        <p:nvSpPr>
          <p:cNvPr id="5"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a:solidFill>
                  <a:srgbClr val="6A737B"/>
                </a:solidFill>
              </a:rPr>
              <a:t>8</a:t>
            </a:r>
            <a:r>
              <a:rPr lang="en-US" altLang="en-US" sz="1400" dirty="0" smtClean="0">
                <a:solidFill>
                  <a:srgbClr val="6A737B"/>
                </a:solidFill>
              </a:rPr>
              <a:t> </a:t>
            </a:r>
          </a:p>
        </p:txBody>
      </p:sp>
    </p:spTree>
    <p:extLst>
      <p:ext uri="{BB962C8B-B14F-4D97-AF65-F5344CB8AC3E}">
        <p14:creationId xmlns:p14="http://schemas.microsoft.com/office/powerpoint/2010/main" val="4124285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Iris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175" y="1313538"/>
            <a:ext cx="6096000" cy="4572000"/>
          </a:xfrm>
          <a:prstGeom prst="rect">
            <a:avLst/>
          </a:prstGeom>
        </p:spPr>
      </p:pic>
      <p:sp>
        <p:nvSpPr>
          <p:cNvPr id="5"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a:solidFill>
                  <a:srgbClr val="6A737B"/>
                </a:solidFill>
              </a:rPr>
              <a:t>9</a:t>
            </a:r>
            <a:r>
              <a:rPr lang="en-US" altLang="en-US" sz="1400" dirty="0" smtClean="0">
                <a:solidFill>
                  <a:srgbClr val="6A737B"/>
                </a:solidFill>
              </a:rPr>
              <a:t> </a:t>
            </a:r>
          </a:p>
        </p:txBody>
      </p:sp>
    </p:spTree>
    <p:extLst>
      <p:ext uri="{BB962C8B-B14F-4D97-AF65-F5344CB8AC3E}">
        <p14:creationId xmlns:p14="http://schemas.microsoft.com/office/powerpoint/2010/main" val="1838351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Voice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237" y="1952625"/>
            <a:ext cx="6867525" cy="2952750"/>
          </a:xfrm>
          <a:prstGeom prst="rect">
            <a:avLst/>
          </a:prstGeom>
        </p:spPr>
      </p:pic>
      <p:sp>
        <p:nvSpPr>
          <p:cNvPr id="5"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smtClean="0">
                <a:solidFill>
                  <a:srgbClr val="6A737B"/>
                </a:solidFill>
              </a:rPr>
              <a:t>10 </a:t>
            </a:r>
          </a:p>
        </p:txBody>
      </p:sp>
    </p:spTree>
    <p:extLst>
      <p:ext uri="{BB962C8B-B14F-4D97-AF65-F5344CB8AC3E}">
        <p14:creationId xmlns:p14="http://schemas.microsoft.com/office/powerpoint/2010/main" val="1415324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DNA</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123950"/>
            <a:ext cx="6629400" cy="4972050"/>
          </a:xfrm>
          <a:prstGeom prst="rect">
            <a:avLst/>
          </a:prstGeom>
        </p:spPr>
      </p:pic>
      <p:sp>
        <p:nvSpPr>
          <p:cNvPr id="5"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smtClean="0">
                <a:solidFill>
                  <a:srgbClr val="6A737B"/>
                </a:solidFill>
              </a:rPr>
              <a:t>11 </a:t>
            </a:r>
          </a:p>
        </p:txBody>
      </p:sp>
    </p:spTree>
    <p:extLst>
      <p:ext uri="{BB962C8B-B14F-4D97-AF65-F5344CB8AC3E}">
        <p14:creationId xmlns:p14="http://schemas.microsoft.com/office/powerpoint/2010/main" val="3206458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Basic Functions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1447800"/>
            <a:ext cx="2667000" cy="24962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800" y="3947250"/>
            <a:ext cx="2857500" cy="21431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5875" y="1139757"/>
            <a:ext cx="3524250" cy="3086100"/>
          </a:xfrm>
          <a:prstGeom prst="rect">
            <a:avLst/>
          </a:prstGeom>
        </p:spPr>
      </p:pic>
      <p:sp>
        <p:nvSpPr>
          <p:cNvPr id="7" name="TextBox 6"/>
          <p:cNvSpPr txBox="1"/>
          <p:nvPr/>
        </p:nvSpPr>
        <p:spPr>
          <a:xfrm>
            <a:off x="1219200" y="3944007"/>
            <a:ext cx="1752600" cy="369332"/>
          </a:xfrm>
          <a:prstGeom prst="rect">
            <a:avLst/>
          </a:prstGeom>
          <a:noFill/>
        </p:spPr>
        <p:txBody>
          <a:bodyPr wrap="square" rtlCol="0">
            <a:spAutoFit/>
          </a:bodyPr>
          <a:lstStyle/>
          <a:p>
            <a:pPr algn="ctr"/>
            <a:r>
              <a:rPr lang="en-US" dirty="0" smtClean="0"/>
              <a:t>Enroll</a:t>
            </a:r>
            <a:endParaRPr lang="en-US" dirty="0"/>
          </a:p>
        </p:txBody>
      </p:sp>
      <p:sp>
        <p:nvSpPr>
          <p:cNvPr id="8" name="TextBox 7"/>
          <p:cNvSpPr txBox="1"/>
          <p:nvPr/>
        </p:nvSpPr>
        <p:spPr>
          <a:xfrm>
            <a:off x="6055097" y="4151371"/>
            <a:ext cx="1752600" cy="369332"/>
          </a:xfrm>
          <a:prstGeom prst="rect">
            <a:avLst/>
          </a:prstGeom>
          <a:noFill/>
        </p:spPr>
        <p:txBody>
          <a:bodyPr wrap="square" rtlCol="0">
            <a:spAutoFit/>
          </a:bodyPr>
          <a:lstStyle/>
          <a:p>
            <a:pPr algn="ctr"/>
            <a:r>
              <a:rPr lang="en-US" dirty="0" smtClean="0"/>
              <a:t>Verify 1:1</a:t>
            </a:r>
            <a:endParaRPr lang="en-US" dirty="0"/>
          </a:p>
        </p:txBody>
      </p:sp>
      <p:sp>
        <p:nvSpPr>
          <p:cNvPr id="9" name="TextBox 8"/>
          <p:cNvSpPr txBox="1"/>
          <p:nvPr/>
        </p:nvSpPr>
        <p:spPr>
          <a:xfrm>
            <a:off x="3505200" y="5910024"/>
            <a:ext cx="1752600" cy="369332"/>
          </a:xfrm>
          <a:prstGeom prst="rect">
            <a:avLst/>
          </a:prstGeom>
          <a:noFill/>
        </p:spPr>
        <p:txBody>
          <a:bodyPr wrap="square" rtlCol="0">
            <a:spAutoFit/>
          </a:bodyPr>
          <a:lstStyle/>
          <a:p>
            <a:pPr algn="ctr"/>
            <a:r>
              <a:rPr lang="en-US" dirty="0" smtClean="0"/>
              <a:t>Identify 1:N</a:t>
            </a:r>
            <a:endParaRPr lang="en-US" dirty="0"/>
          </a:p>
        </p:txBody>
      </p:sp>
      <p:sp>
        <p:nvSpPr>
          <p:cNvPr id="10"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12 </a:t>
            </a:r>
          </a:p>
        </p:txBody>
      </p:sp>
    </p:spTree>
    <p:extLst>
      <p:ext uri="{BB962C8B-B14F-4D97-AF65-F5344CB8AC3E}">
        <p14:creationId xmlns:p14="http://schemas.microsoft.com/office/powerpoint/2010/main" val="4194860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Template Generation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86" y="1566355"/>
            <a:ext cx="2450333" cy="18377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0785" y="1151106"/>
            <a:ext cx="2709600" cy="3387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537" y="3663451"/>
            <a:ext cx="2278107" cy="22336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8" name="Straight Arrow Connector 7"/>
          <p:cNvCxnSpPr/>
          <p:nvPr/>
        </p:nvCxnSpPr>
        <p:spPr bwMode="auto">
          <a:xfrm flipV="1">
            <a:off x="4178548" y="4876800"/>
            <a:ext cx="1554480" cy="0"/>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4068" y="2971800"/>
            <a:ext cx="3078177" cy="2046988"/>
          </a:xfrm>
          <a:prstGeom prst="rect">
            <a:avLst/>
          </a:prstGeom>
        </p:spPr>
      </p:pic>
      <p:sp>
        <p:nvSpPr>
          <p:cNvPr id="10"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13 </a:t>
            </a:r>
          </a:p>
        </p:txBody>
      </p:sp>
    </p:spTree>
    <p:extLst>
      <p:ext uri="{BB962C8B-B14F-4D97-AF65-F5344CB8AC3E}">
        <p14:creationId xmlns:p14="http://schemas.microsoft.com/office/powerpoint/2010/main" val="228722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Fingerprint Template</a:t>
            </a:r>
            <a:endParaRPr lang="en-US" dirty="0"/>
          </a:p>
        </p:txBody>
      </p:sp>
      <p:grpSp>
        <p:nvGrpSpPr>
          <p:cNvPr id="4" name="Group 3"/>
          <p:cNvGrpSpPr>
            <a:grpSpLocks/>
          </p:cNvGrpSpPr>
          <p:nvPr/>
        </p:nvGrpSpPr>
        <p:grpSpPr bwMode="auto">
          <a:xfrm>
            <a:off x="2485060" y="1631950"/>
            <a:ext cx="1485900" cy="2590800"/>
            <a:chOff x="1326" y="1408"/>
            <a:chExt cx="1112" cy="1792"/>
          </a:xfrm>
        </p:grpSpPr>
        <p:sp>
          <p:nvSpPr>
            <p:cNvPr id="5" name="Oval 4"/>
            <p:cNvSpPr>
              <a:spLocks noChangeArrowheads="1"/>
            </p:cNvSpPr>
            <p:nvPr/>
          </p:nvSpPr>
          <p:spPr bwMode="auto">
            <a:xfrm>
              <a:off x="1326" y="1408"/>
              <a:ext cx="1112" cy="1792"/>
            </a:xfrm>
            <a:prstGeom prst="ellipse">
              <a:avLst/>
            </a:prstGeom>
            <a:solidFill>
              <a:srgbClr val="FDE3BA"/>
            </a:solidFill>
            <a:ln w="12700">
              <a:solidFill>
                <a:srgbClr val="EF9100"/>
              </a:solidFill>
              <a:round/>
              <a:headEnd/>
              <a:tailEnd/>
            </a:ln>
            <a:effectLst/>
          </p:spPr>
          <p:txBody>
            <a:bodyPr wrap="none" anchor="ctr"/>
            <a:lstStyle/>
            <a:p>
              <a:endParaRPr lang="en-US"/>
            </a:p>
          </p:txBody>
        </p:sp>
        <p:sp>
          <p:nvSpPr>
            <p:cNvPr id="6" name="Arc 5"/>
            <p:cNvSpPr>
              <a:spLocks/>
            </p:cNvSpPr>
            <p:nvPr/>
          </p:nvSpPr>
          <p:spPr bwMode="auto">
            <a:xfrm>
              <a:off x="1379" y="1536"/>
              <a:ext cx="545" cy="814"/>
            </a:xfrm>
            <a:custGeom>
              <a:avLst/>
              <a:gdLst>
                <a:gd name="G0" fmla="+- 21600 0 0"/>
                <a:gd name="G1" fmla="+- 21600 0 0"/>
                <a:gd name="G2" fmla="+- 21600 0 0"/>
                <a:gd name="T0" fmla="*/ 0 w 21600"/>
                <a:gd name="T1" fmla="*/ 21573 h 21600"/>
                <a:gd name="T2" fmla="*/ 2156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73"/>
                  </a:moveTo>
                  <a:cubicBezTo>
                    <a:pt x="14" y="9669"/>
                    <a:pt x="9656" y="22"/>
                    <a:pt x="21560" y="0"/>
                  </a:cubicBezTo>
                </a:path>
                <a:path w="21600" h="21600" stroke="0" extrusionOk="0">
                  <a:moveTo>
                    <a:pt x="0" y="21573"/>
                  </a:moveTo>
                  <a:cubicBezTo>
                    <a:pt x="14" y="9669"/>
                    <a:pt x="9656" y="22"/>
                    <a:pt x="21560" y="0"/>
                  </a:cubicBezTo>
                  <a:lnTo>
                    <a:pt x="2160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7" name="Arc 6"/>
            <p:cNvSpPr>
              <a:spLocks/>
            </p:cNvSpPr>
            <p:nvPr/>
          </p:nvSpPr>
          <p:spPr bwMode="auto">
            <a:xfrm>
              <a:off x="1386" y="2319"/>
              <a:ext cx="279" cy="649"/>
            </a:xfrm>
            <a:custGeom>
              <a:avLst/>
              <a:gdLst>
                <a:gd name="G0" fmla="+- 21600 0 0"/>
                <a:gd name="G1" fmla="+- 0 0 0"/>
                <a:gd name="G2" fmla="+- 21600 0 0"/>
                <a:gd name="T0" fmla="*/ 21522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522" y="21599"/>
                  </a:moveTo>
                  <a:cubicBezTo>
                    <a:pt x="9623" y="21556"/>
                    <a:pt x="0" y="11898"/>
                    <a:pt x="0" y="0"/>
                  </a:cubicBezTo>
                </a:path>
                <a:path w="21600" h="21600" stroke="0" extrusionOk="0">
                  <a:moveTo>
                    <a:pt x="21522" y="21599"/>
                  </a:moveTo>
                  <a:cubicBezTo>
                    <a:pt x="9623" y="21556"/>
                    <a:pt x="0" y="11898"/>
                    <a:pt x="0" y="0"/>
                  </a:cubicBezTo>
                  <a:lnTo>
                    <a:pt x="21600" y="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8" name="Arc 7"/>
            <p:cNvSpPr>
              <a:spLocks/>
            </p:cNvSpPr>
            <p:nvPr/>
          </p:nvSpPr>
          <p:spPr bwMode="auto">
            <a:xfrm>
              <a:off x="1915" y="1544"/>
              <a:ext cx="464" cy="807"/>
            </a:xfrm>
            <a:custGeom>
              <a:avLst/>
              <a:gdLst>
                <a:gd name="G0" fmla="+- 47 0 0"/>
                <a:gd name="G1" fmla="+- 21600 0 0"/>
                <a:gd name="G2" fmla="+- 21600 0 0"/>
                <a:gd name="T0" fmla="*/ 0 w 21647"/>
                <a:gd name="T1" fmla="*/ 0 h 21600"/>
                <a:gd name="T2" fmla="*/ 21647 w 21647"/>
                <a:gd name="T3" fmla="*/ 21573 h 21600"/>
                <a:gd name="T4" fmla="*/ 47 w 21647"/>
                <a:gd name="T5" fmla="*/ 21600 h 21600"/>
              </a:gdLst>
              <a:ahLst/>
              <a:cxnLst>
                <a:cxn ang="0">
                  <a:pos x="T0" y="T1"/>
                </a:cxn>
                <a:cxn ang="0">
                  <a:pos x="T2" y="T3"/>
                </a:cxn>
                <a:cxn ang="0">
                  <a:pos x="T4" y="T5"/>
                </a:cxn>
              </a:cxnLst>
              <a:rect l="0" t="0" r="r" b="b"/>
              <a:pathLst>
                <a:path w="21647" h="21600" fill="none" extrusionOk="0">
                  <a:moveTo>
                    <a:pt x="0" y="0"/>
                  </a:moveTo>
                  <a:cubicBezTo>
                    <a:pt x="15" y="0"/>
                    <a:pt x="31" y="-1"/>
                    <a:pt x="47" y="0"/>
                  </a:cubicBezTo>
                  <a:cubicBezTo>
                    <a:pt x="11965" y="0"/>
                    <a:pt x="21632" y="9654"/>
                    <a:pt x="21646" y="21573"/>
                  </a:cubicBezTo>
                </a:path>
                <a:path w="21647" h="21600" stroke="0" extrusionOk="0">
                  <a:moveTo>
                    <a:pt x="0" y="0"/>
                  </a:moveTo>
                  <a:cubicBezTo>
                    <a:pt x="15" y="0"/>
                    <a:pt x="31" y="-1"/>
                    <a:pt x="47" y="0"/>
                  </a:cubicBezTo>
                  <a:cubicBezTo>
                    <a:pt x="11965" y="0"/>
                    <a:pt x="21632" y="9654"/>
                    <a:pt x="21646" y="21573"/>
                  </a:cubicBezTo>
                  <a:lnTo>
                    <a:pt x="47"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9" name="Arc 8"/>
            <p:cNvSpPr>
              <a:spLocks/>
            </p:cNvSpPr>
            <p:nvPr/>
          </p:nvSpPr>
          <p:spPr bwMode="auto">
            <a:xfrm>
              <a:off x="1408" y="1671"/>
              <a:ext cx="486" cy="837"/>
            </a:xfrm>
            <a:custGeom>
              <a:avLst/>
              <a:gdLst>
                <a:gd name="G0" fmla="+- 21600 0 0"/>
                <a:gd name="G1" fmla="+- 21600 0 0"/>
                <a:gd name="G2" fmla="+- 21600 0 0"/>
                <a:gd name="T0" fmla="*/ 0 w 21600"/>
                <a:gd name="T1" fmla="*/ 21574 h 21600"/>
                <a:gd name="T2" fmla="*/ 21556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74"/>
                  </a:moveTo>
                  <a:cubicBezTo>
                    <a:pt x="14" y="9671"/>
                    <a:pt x="9654" y="24"/>
                    <a:pt x="21556" y="0"/>
                  </a:cubicBezTo>
                </a:path>
                <a:path w="21600" h="21600" stroke="0" extrusionOk="0">
                  <a:moveTo>
                    <a:pt x="0" y="21574"/>
                  </a:moveTo>
                  <a:cubicBezTo>
                    <a:pt x="14" y="9671"/>
                    <a:pt x="9654" y="24"/>
                    <a:pt x="21556" y="0"/>
                  </a:cubicBezTo>
                  <a:lnTo>
                    <a:pt x="2160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0" name="Arc 9"/>
            <p:cNvSpPr>
              <a:spLocks/>
            </p:cNvSpPr>
            <p:nvPr/>
          </p:nvSpPr>
          <p:spPr bwMode="auto">
            <a:xfrm>
              <a:off x="1870" y="1673"/>
              <a:ext cx="412" cy="378"/>
            </a:xfrm>
            <a:custGeom>
              <a:avLst/>
              <a:gdLst>
                <a:gd name="G0" fmla="+- 0 0 0"/>
                <a:gd name="G1" fmla="+- 21600 0 0"/>
                <a:gd name="G2" fmla="+- 21600 0 0"/>
                <a:gd name="T0" fmla="*/ 0 w 21600"/>
                <a:gd name="T1" fmla="*/ 0 h 21600"/>
                <a:gd name="T2" fmla="*/ 21600 w 21600"/>
                <a:gd name="T3" fmla="*/ 21543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07" y="0"/>
                    <a:pt x="21568" y="9635"/>
                    <a:pt x="21599" y="21543"/>
                  </a:cubicBezTo>
                </a:path>
                <a:path w="21600" h="21600" stroke="0" extrusionOk="0">
                  <a:moveTo>
                    <a:pt x="-1" y="0"/>
                  </a:moveTo>
                  <a:cubicBezTo>
                    <a:pt x="11907" y="0"/>
                    <a:pt x="21568" y="9635"/>
                    <a:pt x="21599" y="21543"/>
                  </a:cubicBezTo>
                  <a:lnTo>
                    <a:pt x="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1" name="Arc 10"/>
            <p:cNvSpPr>
              <a:spLocks/>
            </p:cNvSpPr>
            <p:nvPr/>
          </p:nvSpPr>
          <p:spPr bwMode="auto">
            <a:xfrm>
              <a:off x="1526" y="2380"/>
              <a:ext cx="234" cy="506"/>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2" name="Arc 11"/>
            <p:cNvSpPr>
              <a:spLocks/>
            </p:cNvSpPr>
            <p:nvPr/>
          </p:nvSpPr>
          <p:spPr bwMode="auto">
            <a:xfrm>
              <a:off x="1535" y="1777"/>
              <a:ext cx="336" cy="604"/>
            </a:xfrm>
            <a:custGeom>
              <a:avLst/>
              <a:gdLst>
                <a:gd name="G0" fmla="+- 21600 0 0"/>
                <a:gd name="G1" fmla="+- 21600 0 0"/>
                <a:gd name="G2" fmla="+- 21600 0 0"/>
                <a:gd name="T0" fmla="*/ 0 w 21600"/>
                <a:gd name="T1" fmla="*/ 21564 h 21600"/>
                <a:gd name="T2" fmla="*/ 21536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64"/>
                  </a:moveTo>
                  <a:cubicBezTo>
                    <a:pt x="19" y="9673"/>
                    <a:pt x="9645" y="35"/>
                    <a:pt x="21536" y="0"/>
                  </a:cubicBezTo>
                </a:path>
                <a:path w="21600" h="21600" stroke="0" extrusionOk="0">
                  <a:moveTo>
                    <a:pt x="0" y="21564"/>
                  </a:moveTo>
                  <a:cubicBezTo>
                    <a:pt x="19" y="9673"/>
                    <a:pt x="9645" y="35"/>
                    <a:pt x="21536" y="0"/>
                  </a:cubicBezTo>
                  <a:lnTo>
                    <a:pt x="2160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3" name="Arc 12"/>
            <p:cNvSpPr>
              <a:spLocks/>
            </p:cNvSpPr>
            <p:nvPr/>
          </p:nvSpPr>
          <p:spPr bwMode="auto">
            <a:xfrm>
              <a:off x="1870" y="1836"/>
              <a:ext cx="384" cy="32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4" name="Arc 13"/>
            <p:cNvSpPr>
              <a:spLocks/>
            </p:cNvSpPr>
            <p:nvPr/>
          </p:nvSpPr>
          <p:spPr bwMode="auto">
            <a:xfrm>
              <a:off x="1877" y="1927"/>
              <a:ext cx="435" cy="574"/>
            </a:xfrm>
            <a:custGeom>
              <a:avLst/>
              <a:gdLst>
                <a:gd name="G0" fmla="+- 50 0 0"/>
                <a:gd name="G1" fmla="+- 21600 0 0"/>
                <a:gd name="G2" fmla="+- 21600 0 0"/>
                <a:gd name="T0" fmla="*/ 0 w 21650"/>
                <a:gd name="T1" fmla="*/ 0 h 21600"/>
                <a:gd name="T2" fmla="*/ 21650 w 21650"/>
                <a:gd name="T3" fmla="*/ 21600 h 21600"/>
                <a:gd name="T4" fmla="*/ 50 w 21650"/>
                <a:gd name="T5" fmla="*/ 21600 h 21600"/>
              </a:gdLst>
              <a:ahLst/>
              <a:cxnLst>
                <a:cxn ang="0">
                  <a:pos x="T0" y="T1"/>
                </a:cxn>
                <a:cxn ang="0">
                  <a:pos x="T2" y="T3"/>
                </a:cxn>
                <a:cxn ang="0">
                  <a:pos x="T4" y="T5"/>
                </a:cxn>
              </a:cxnLst>
              <a:rect l="0" t="0" r="r" b="b"/>
              <a:pathLst>
                <a:path w="21650" h="21600" fill="none" extrusionOk="0">
                  <a:moveTo>
                    <a:pt x="0" y="0"/>
                  </a:moveTo>
                  <a:cubicBezTo>
                    <a:pt x="16" y="0"/>
                    <a:pt x="33" y="-1"/>
                    <a:pt x="50" y="0"/>
                  </a:cubicBezTo>
                  <a:cubicBezTo>
                    <a:pt x="11979" y="0"/>
                    <a:pt x="21650" y="9670"/>
                    <a:pt x="21650" y="21600"/>
                  </a:cubicBezTo>
                </a:path>
                <a:path w="21650" h="21600" stroke="0" extrusionOk="0">
                  <a:moveTo>
                    <a:pt x="0" y="0"/>
                  </a:moveTo>
                  <a:cubicBezTo>
                    <a:pt x="16" y="0"/>
                    <a:pt x="33" y="-1"/>
                    <a:pt x="50" y="0"/>
                  </a:cubicBezTo>
                  <a:cubicBezTo>
                    <a:pt x="11979" y="0"/>
                    <a:pt x="21650" y="9670"/>
                    <a:pt x="21650" y="21600"/>
                  </a:cubicBezTo>
                  <a:lnTo>
                    <a:pt x="5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5" name="Arc 14"/>
            <p:cNvSpPr>
              <a:spLocks/>
            </p:cNvSpPr>
            <p:nvPr/>
          </p:nvSpPr>
          <p:spPr bwMode="auto">
            <a:xfrm>
              <a:off x="1915" y="2454"/>
              <a:ext cx="396" cy="634"/>
            </a:xfrm>
            <a:custGeom>
              <a:avLst/>
              <a:gdLst>
                <a:gd name="G0" fmla="+- 0 0 0"/>
                <a:gd name="G1" fmla="+- 34 0 0"/>
                <a:gd name="G2" fmla="+- 21600 0 0"/>
                <a:gd name="T0" fmla="*/ 21600 w 21600"/>
                <a:gd name="T1" fmla="*/ 0 h 21634"/>
                <a:gd name="T2" fmla="*/ 0 w 21600"/>
                <a:gd name="T3" fmla="*/ 21634 h 21634"/>
                <a:gd name="T4" fmla="*/ 0 w 21600"/>
                <a:gd name="T5" fmla="*/ 34 h 21634"/>
              </a:gdLst>
              <a:ahLst/>
              <a:cxnLst>
                <a:cxn ang="0">
                  <a:pos x="T0" y="T1"/>
                </a:cxn>
                <a:cxn ang="0">
                  <a:pos x="T2" y="T3"/>
                </a:cxn>
                <a:cxn ang="0">
                  <a:pos x="T4" y="T5"/>
                </a:cxn>
              </a:cxnLst>
              <a:rect l="0" t="0" r="r" b="b"/>
              <a:pathLst>
                <a:path w="21600" h="21634" fill="none" extrusionOk="0">
                  <a:moveTo>
                    <a:pt x="21599" y="0"/>
                  </a:moveTo>
                  <a:cubicBezTo>
                    <a:pt x="21599" y="11"/>
                    <a:pt x="21600" y="22"/>
                    <a:pt x="21600" y="34"/>
                  </a:cubicBezTo>
                  <a:cubicBezTo>
                    <a:pt x="21600" y="11963"/>
                    <a:pt x="11929" y="21633"/>
                    <a:pt x="0" y="21634"/>
                  </a:cubicBezTo>
                </a:path>
                <a:path w="21600" h="21634" stroke="0" extrusionOk="0">
                  <a:moveTo>
                    <a:pt x="21599" y="0"/>
                  </a:moveTo>
                  <a:cubicBezTo>
                    <a:pt x="21599" y="11"/>
                    <a:pt x="21600" y="22"/>
                    <a:pt x="21600" y="34"/>
                  </a:cubicBezTo>
                  <a:cubicBezTo>
                    <a:pt x="21600" y="11963"/>
                    <a:pt x="11929" y="21633"/>
                    <a:pt x="0" y="21634"/>
                  </a:cubicBezTo>
                  <a:lnTo>
                    <a:pt x="0" y="34"/>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6" name="Arc 15"/>
            <p:cNvSpPr>
              <a:spLocks/>
            </p:cNvSpPr>
            <p:nvPr/>
          </p:nvSpPr>
          <p:spPr bwMode="auto">
            <a:xfrm>
              <a:off x="1541" y="1934"/>
              <a:ext cx="315" cy="469"/>
            </a:xfrm>
            <a:custGeom>
              <a:avLst/>
              <a:gdLst>
                <a:gd name="G0" fmla="+- 21600 0 0"/>
                <a:gd name="G1" fmla="+- 21600 0 0"/>
                <a:gd name="G2" fmla="+- 21600 0 0"/>
                <a:gd name="T0" fmla="*/ 0 w 21600"/>
                <a:gd name="T1" fmla="*/ 21554 h 21600"/>
                <a:gd name="T2" fmla="*/ 21532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54"/>
                  </a:moveTo>
                  <a:cubicBezTo>
                    <a:pt x="25" y="9669"/>
                    <a:pt x="9647" y="37"/>
                    <a:pt x="21532" y="0"/>
                  </a:cubicBezTo>
                </a:path>
                <a:path w="21600" h="21600" stroke="0" extrusionOk="0">
                  <a:moveTo>
                    <a:pt x="0" y="21554"/>
                  </a:moveTo>
                  <a:cubicBezTo>
                    <a:pt x="25" y="9669"/>
                    <a:pt x="9647" y="37"/>
                    <a:pt x="21532" y="0"/>
                  </a:cubicBezTo>
                  <a:lnTo>
                    <a:pt x="2160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7" name="Arc 16"/>
            <p:cNvSpPr>
              <a:spLocks/>
            </p:cNvSpPr>
            <p:nvPr/>
          </p:nvSpPr>
          <p:spPr bwMode="auto">
            <a:xfrm>
              <a:off x="2033" y="2282"/>
              <a:ext cx="338" cy="784"/>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8" name="Arc 17"/>
            <p:cNvSpPr>
              <a:spLocks/>
            </p:cNvSpPr>
            <p:nvPr/>
          </p:nvSpPr>
          <p:spPr bwMode="auto">
            <a:xfrm>
              <a:off x="1616" y="2266"/>
              <a:ext cx="352" cy="703"/>
            </a:xfrm>
            <a:custGeom>
              <a:avLst/>
              <a:gdLst>
                <a:gd name="G0" fmla="+- 21600 0 0"/>
                <a:gd name="G1" fmla="+- 31 0 0"/>
                <a:gd name="G2" fmla="+- 21600 0 0"/>
                <a:gd name="T0" fmla="*/ 21600 w 21600"/>
                <a:gd name="T1" fmla="*/ 21631 h 21631"/>
                <a:gd name="T2" fmla="*/ 0 w 21600"/>
                <a:gd name="T3" fmla="*/ 0 h 21631"/>
                <a:gd name="T4" fmla="*/ 21600 w 21600"/>
                <a:gd name="T5" fmla="*/ 31 h 21631"/>
              </a:gdLst>
              <a:ahLst/>
              <a:cxnLst>
                <a:cxn ang="0">
                  <a:pos x="T0" y="T1"/>
                </a:cxn>
                <a:cxn ang="0">
                  <a:pos x="T2" y="T3"/>
                </a:cxn>
                <a:cxn ang="0">
                  <a:pos x="T4" y="T5"/>
                </a:cxn>
              </a:cxnLst>
              <a:rect l="0" t="0" r="r" b="b"/>
              <a:pathLst>
                <a:path w="21600" h="21631" fill="none" extrusionOk="0">
                  <a:moveTo>
                    <a:pt x="21600" y="21631"/>
                  </a:moveTo>
                  <a:cubicBezTo>
                    <a:pt x="9670" y="21631"/>
                    <a:pt x="0" y="11960"/>
                    <a:pt x="0" y="31"/>
                  </a:cubicBezTo>
                  <a:cubicBezTo>
                    <a:pt x="-1" y="20"/>
                    <a:pt x="0" y="10"/>
                    <a:pt x="0" y="0"/>
                  </a:cubicBezTo>
                </a:path>
                <a:path w="21600" h="21631" stroke="0" extrusionOk="0">
                  <a:moveTo>
                    <a:pt x="21600" y="21631"/>
                  </a:moveTo>
                  <a:cubicBezTo>
                    <a:pt x="9670" y="21631"/>
                    <a:pt x="0" y="11960"/>
                    <a:pt x="0" y="31"/>
                  </a:cubicBezTo>
                  <a:cubicBezTo>
                    <a:pt x="-1" y="20"/>
                    <a:pt x="0" y="10"/>
                    <a:pt x="0" y="0"/>
                  </a:cubicBezTo>
                  <a:lnTo>
                    <a:pt x="21600" y="31"/>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19" name="Arc 18"/>
            <p:cNvSpPr>
              <a:spLocks/>
            </p:cNvSpPr>
            <p:nvPr/>
          </p:nvSpPr>
          <p:spPr bwMode="auto">
            <a:xfrm>
              <a:off x="1676" y="2002"/>
              <a:ext cx="203" cy="491"/>
            </a:xfrm>
            <a:custGeom>
              <a:avLst/>
              <a:gdLst>
                <a:gd name="G0" fmla="+- 21600 0 0"/>
                <a:gd name="G1" fmla="+- 21600 0 0"/>
                <a:gd name="G2" fmla="+- 21600 0 0"/>
                <a:gd name="T0" fmla="*/ 0 w 21600"/>
                <a:gd name="T1" fmla="*/ 21600 h 21600"/>
                <a:gd name="T2" fmla="*/ 21493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712"/>
                    <a:pt x="9605" y="59"/>
                    <a:pt x="21493" y="0"/>
                  </a:cubicBezTo>
                </a:path>
                <a:path w="21600" h="21600" stroke="0" extrusionOk="0">
                  <a:moveTo>
                    <a:pt x="0" y="21600"/>
                  </a:moveTo>
                  <a:cubicBezTo>
                    <a:pt x="0" y="9712"/>
                    <a:pt x="9605" y="59"/>
                    <a:pt x="21493" y="0"/>
                  </a:cubicBezTo>
                  <a:lnTo>
                    <a:pt x="2160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0" name="Arc 19"/>
            <p:cNvSpPr>
              <a:spLocks/>
            </p:cNvSpPr>
            <p:nvPr/>
          </p:nvSpPr>
          <p:spPr bwMode="auto">
            <a:xfrm>
              <a:off x="1876" y="1994"/>
              <a:ext cx="362" cy="569"/>
            </a:xfrm>
            <a:custGeom>
              <a:avLst/>
              <a:gdLst>
                <a:gd name="G0" fmla="+- 60 0 0"/>
                <a:gd name="G1" fmla="+- 21600 0 0"/>
                <a:gd name="G2" fmla="+- 21600 0 0"/>
                <a:gd name="T0" fmla="*/ 0 w 21660"/>
                <a:gd name="T1" fmla="*/ 0 h 21600"/>
                <a:gd name="T2" fmla="*/ 21660 w 21660"/>
                <a:gd name="T3" fmla="*/ 21600 h 21600"/>
                <a:gd name="T4" fmla="*/ 60 w 21660"/>
                <a:gd name="T5" fmla="*/ 21600 h 21600"/>
              </a:gdLst>
              <a:ahLst/>
              <a:cxnLst>
                <a:cxn ang="0">
                  <a:pos x="T0" y="T1"/>
                </a:cxn>
                <a:cxn ang="0">
                  <a:pos x="T2" y="T3"/>
                </a:cxn>
                <a:cxn ang="0">
                  <a:pos x="T4" y="T5"/>
                </a:cxn>
              </a:cxnLst>
              <a:rect l="0" t="0" r="r" b="b"/>
              <a:pathLst>
                <a:path w="21660" h="21600" fill="none" extrusionOk="0">
                  <a:moveTo>
                    <a:pt x="0" y="0"/>
                  </a:moveTo>
                  <a:cubicBezTo>
                    <a:pt x="20" y="0"/>
                    <a:pt x="40" y="-1"/>
                    <a:pt x="60" y="0"/>
                  </a:cubicBezTo>
                  <a:cubicBezTo>
                    <a:pt x="11989" y="0"/>
                    <a:pt x="21660" y="9670"/>
                    <a:pt x="21660" y="21600"/>
                  </a:cubicBezTo>
                </a:path>
                <a:path w="21660" h="21600" stroke="0" extrusionOk="0">
                  <a:moveTo>
                    <a:pt x="0" y="0"/>
                  </a:moveTo>
                  <a:cubicBezTo>
                    <a:pt x="20" y="0"/>
                    <a:pt x="40" y="-1"/>
                    <a:pt x="60" y="0"/>
                  </a:cubicBezTo>
                  <a:cubicBezTo>
                    <a:pt x="11989" y="0"/>
                    <a:pt x="21660" y="9670"/>
                    <a:pt x="21660" y="21600"/>
                  </a:cubicBezTo>
                  <a:lnTo>
                    <a:pt x="6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1" name="Arc 20"/>
            <p:cNvSpPr>
              <a:spLocks/>
            </p:cNvSpPr>
            <p:nvPr/>
          </p:nvSpPr>
          <p:spPr bwMode="auto">
            <a:xfrm>
              <a:off x="1742" y="2454"/>
              <a:ext cx="204" cy="417"/>
            </a:xfrm>
            <a:custGeom>
              <a:avLst/>
              <a:gdLst>
                <a:gd name="G0" fmla="+- 21600 0 0"/>
                <a:gd name="G1" fmla="+- 52 0 0"/>
                <a:gd name="G2" fmla="+- 21600 0 0"/>
                <a:gd name="T0" fmla="*/ 21600 w 21600"/>
                <a:gd name="T1" fmla="*/ 21652 h 21652"/>
                <a:gd name="T2" fmla="*/ 0 w 21600"/>
                <a:gd name="T3" fmla="*/ 0 h 21652"/>
                <a:gd name="T4" fmla="*/ 21600 w 21600"/>
                <a:gd name="T5" fmla="*/ 52 h 21652"/>
              </a:gdLst>
              <a:ahLst/>
              <a:cxnLst>
                <a:cxn ang="0">
                  <a:pos x="T0" y="T1"/>
                </a:cxn>
                <a:cxn ang="0">
                  <a:pos x="T2" y="T3"/>
                </a:cxn>
                <a:cxn ang="0">
                  <a:pos x="T4" y="T5"/>
                </a:cxn>
              </a:cxnLst>
              <a:rect l="0" t="0" r="r" b="b"/>
              <a:pathLst>
                <a:path w="21600" h="21652" fill="none" extrusionOk="0">
                  <a:moveTo>
                    <a:pt x="21600" y="21652"/>
                  </a:moveTo>
                  <a:cubicBezTo>
                    <a:pt x="9670" y="21652"/>
                    <a:pt x="0" y="11981"/>
                    <a:pt x="0" y="52"/>
                  </a:cubicBezTo>
                  <a:cubicBezTo>
                    <a:pt x="-1" y="34"/>
                    <a:pt x="0" y="17"/>
                    <a:pt x="0" y="0"/>
                  </a:cubicBezTo>
                </a:path>
                <a:path w="21600" h="21652" stroke="0" extrusionOk="0">
                  <a:moveTo>
                    <a:pt x="21600" y="21652"/>
                  </a:moveTo>
                  <a:cubicBezTo>
                    <a:pt x="9670" y="21652"/>
                    <a:pt x="0" y="11981"/>
                    <a:pt x="0" y="52"/>
                  </a:cubicBezTo>
                  <a:cubicBezTo>
                    <a:pt x="-1" y="34"/>
                    <a:pt x="0" y="17"/>
                    <a:pt x="0" y="0"/>
                  </a:cubicBezTo>
                  <a:lnTo>
                    <a:pt x="21600" y="52"/>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2" name="Arc 21"/>
            <p:cNvSpPr>
              <a:spLocks/>
            </p:cNvSpPr>
            <p:nvPr/>
          </p:nvSpPr>
          <p:spPr bwMode="auto">
            <a:xfrm>
              <a:off x="1742" y="2107"/>
              <a:ext cx="167" cy="341"/>
            </a:xfrm>
            <a:custGeom>
              <a:avLst/>
              <a:gdLst>
                <a:gd name="G0" fmla="+- 21600 0 0"/>
                <a:gd name="G1" fmla="+- 21600 0 0"/>
                <a:gd name="G2" fmla="+- 21600 0 0"/>
                <a:gd name="T0" fmla="*/ 0 w 21600"/>
                <a:gd name="T1" fmla="*/ 21537 h 21600"/>
                <a:gd name="T2" fmla="*/ 21471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37"/>
                  </a:moveTo>
                  <a:cubicBezTo>
                    <a:pt x="34" y="9682"/>
                    <a:pt x="9616" y="71"/>
                    <a:pt x="21471" y="0"/>
                  </a:cubicBezTo>
                </a:path>
                <a:path w="21600" h="21600" stroke="0" extrusionOk="0">
                  <a:moveTo>
                    <a:pt x="0" y="21537"/>
                  </a:moveTo>
                  <a:cubicBezTo>
                    <a:pt x="34" y="9682"/>
                    <a:pt x="9616" y="71"/>
                    <a:pt x="21471" y="0"/>
                  </a:cubicBezTo>
                  <a:lnTo>
                    <a:pt x="2160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3" name="Arc 22"/>
            <p:cNvSpPr>
              <a:spLocks/>
            </p:cNvSpPr>
            <p:nvPr/>
          </p:nvSpPr>
          <p:spPr bwMode="auto">
            <a:xfrm>
              <a:off x="1899" y="2100"/>
              <a:ext cx="233" cy="3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4" name="Arc 23"/>
            <p:cNvSpPr>
              <a:spLocks/>
            </p:cNvSpPr>
            <p:nvPr/>
          </p:nvSpPr>
          <p:spPr bwMode="auto">
            <a:xfrm>
              <a:off x="1892" y="2476"/>
              <a:ext cx="279" cy="462"/>
            </a:xfrm>
            <a:custGeom>
              <a:avLst/>
              <a:gdLst>
                <a:gd name="G0" fmla="+- 78 0 0"/>
                <a:gd name="G1" fmla="+- 47 0 0"/>
                <a:gd name="G2" fmla="+- 21600 0 0"/>
                <a:gd name="T0" fmla="*/ 21678 w 21678"/>
                <a:gd name="T1" fmla="*/ 0 h 21647"/>
                <a:gd name="T2" fmla="*/ 0 w 21678"/>
                <a:gd name="T3" fmla="*/ 21647 h 21647"/>
                <a:gd name="T4" fmla="*/ 78 w 21678"/>
                <a:gd name="T5" fmla="*/ 47 h 21647"/>
              </a:gdLst>
              <a:ahLst/>
              <a:cxnLst>
                <a:cxn ang="0">
                  <a:pos x="T0" y="T1"/>
                </a:cxn>
                <a:cxn ang="0">
                  <a:pos x="T2" y="T3"/>
                </a:cxn>
                <a:cxn ang="0">
                  <a:pos x="T4" y="T5"/>
                </a:cxn>
              </a:cxnLst>
              <a:rect l="0" t="0" r="r" b="b"/>
              <a:pathLst>
                <a:path w="21678" h="21647" fill="none" extrusionOk="0">
                  <a:moveTo>
                    <a:pt x="21677" y="0"/>
                  </a:moveTo>
                  <a:cubicBezTo>
                    <a:pt x="21677" y="15"/>
                    <a:pt x="21678" y="31"/>
                    <a:pt x="21678" y="47"/>
                  </a:cubicBezTo>
                  <a:cubicBezTo>
                    <a:pt x="21678" y="11976"/>
                    <a:pt x="12007" y="21647"/>
                    <a:pt x="78" y="21647"/>
                  </a:cubicBezTo>
                  <a:cubicBezTo>
                    <a:pt x="52" y="21647"/>
                    <a:pt x="26" y="21646"/>
                    <a:pt x="0" y="21646"/>
                  </a:cubicBezTo>
                </a:path>
                <a:path w="21678" h="21647" stroke="0" extrusionOk="0">
                  <a:moveTo>
                    <a:pt x="21677" y="0"/>
                  </a:moveTo>
                  <a:cubicBezTo>
                    <a:pt x="21677" y="15"/>
                    <a:pt x="21678" y="31"/>
                    <a:pt x="21678" y="47"/>
                  </a:cubicBezTo>
                  <a:cubicBezTo>
                    <a:pt x="21678" y="11976"/>
                    <a:pt x="12007" y="21647"/>
                    <a:pt x="78" y="21647"/>
                  </a:cubicBezTo>
                  <a:cubicBezTo>
                    <a:pt x="52" y="21647"/>
                    <a:pt x="26" y="21646"/>
                    <a:pt x="0" y="21646"/>
                  </a:cubicBezTo>
                  <a:lnTo>
                    <a:pt x="78" y="47"/>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5" name="Arc 24"/>
            <p:cNvSpPr>
              <a:spLocks/>
            </p:cNvSpPr>
            <p:nvPr/>
          </p:nvSpPr>
          <p:spPr bwMode="auto">
            <a:xfrm>
              <a:off x="1809" y="2395"/>
              <a:ext cx="100" cy="356"/>
            </a:xfrm>
            <a:custGeom>
              <a:avLst/>
              <a:gdLst>
                <a:gd name="G0" fmla="+- 21600 0 0"/>
                <a:gd name="G1" fmla="+- 60 0 0"/>
                <a:gd name="G2" fmla="+- 21600 0 0"/>
                <a:gd name="T0" fmla="*/ 21383 w 21600"/>
                <a:gd name="T1" fmla="*/ 21659 h 21659"/>
                <a:gd name="T2" fmla="*/ 0 w 21600"/>
                <a:gd name="T3" fmla="*/ 0 h 21659"/>
                <a:gd name="T4" fmla="*/ 21600 w 21600"/>
                <a:gd name="T5" fmla="*/ 60 h 21659"/>
              </a:gdLst>
              <a:ahLst/>
              <a:cxnLst>
                <a:cxn ang="0">
                  <a:pos x="T0" y="T1"/>
                </a:cxn>
                <a:cxn ang="0">
                  <a:pos x="T2" y="T3"/>
                </a:cxn>
                <a:cxn ang="0">
                  <a:pos x="T4" y="T5"/>
                </a:cxn>
              </a:cxnLst>
              <a:rect l="0" t="0" r="r" b="b"/>
              <a:pathLst>
                <a:path w="21600" h="21659" fill="none" extrusionOk="0">
                  <a:moveTo>
                    <a:pt x="21383" y="21658"/>
                  </a:moveTo>
                  <a:cubicBezTo>
                    <a:pt x="9538" y="21539"/>
                    <a:pt x="0" y="11904"/>
                    <a:pt x="0" y="60"/>
                  </a:cubicBezTo>
                  <a:cubicBezTo>
                    <a:pt x="-1" y="40"/>
                    <a:pt x="0" y="20"/>
                    <a:pt x="0" y="0"/>
                  </a:cubicBezTo>
                </a:path>
                <a:path w="21600" h="21659" stroke="0" extrusionOk="0">
                  <a:moveTo>
                    <a:pt x="21383" y="21658"/>
                  </a:moveTo>
                  <a:cubicBezTo>
                    <a:pt x="9538" y="21539"/>
                    <a:pt x="0" y="11904"/>
                    <a:pt x="0" y="60"/>
                  </a:cubicBezTo>
                  <a:cubicBezTo>
                    <a:pt x="-1" y="40"/>
                    <a:pt x="0" y="20"/>
                    <a:pt x="0" y="0"/>
                  </a:cubicBezTo>
                  <a:lnTo>
                    <a:pt x="21600" y="6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6" name="Arc 25"/>
            <p:cNvSpPr>
              <a:spLocks/>
            </p:cNvSpPr>
            <p:nvPr/>
          </p:nvSpPr>
          <p:spPr bwMode="auto">
            <a:xfrm>
              <a:off x="1809" y="2212"/>
              <a:ext cx="114" cy="191"/>
            </a:xfrm>
            <a:custGeom>
              <a:avLst/>
              <a:gdLst>
                <a:gd name="G0" fmla="+- 21600 0 0"/>
                <a:gd name="G1" fmla="+- 21599 0 0"/>
                <a:gd name="G2" fmla="+- 21600 0 0"/>
                <a:gd name="T0" fmla="*/ 0 w 21600"/>
                <a:gd name="T1" fmla="*/ 21486 h 21599"/>
                <a:gd name="T2" fmla="*/ 21411 w 21600"/>
                <a:gd name="T3" fmla="*/ 0 h 21599"/>
                <a:gd name="T4" fmla="*/ 21600 w 21600"/>
                <a:gd name="T5" fmla="*/ 21599 h 21599"/>
              </a:gdLst>
              <a:ahLst/>
              <a:cxnLst>
                <a:cxn ang="0">
                  <a:pos x="T0" y="T1"/>
                </a:cxn>
                <a:cxn ang="0">
                  <a:pos x="T2" y="T3"/>
                </a:cxn>
                <a:cxn ang="0">
                  <a:pos x="T4" y="T5"/>
                </a:cxn>
              </a:cxnLst>
              <a:rect l="0" t="0" r="r" b="b"/>
              <a:pathLst>
                <a:path w="21600" h="21599" fill="none" extrusionOk="0">
                  <a:moveTo>
                    <a:pt x="0" y="21486"/>
                  </a:moveTo>
                  <a:cubicBezTo>
                    <a:pt x="62" y="9674"/>
                    <a:pt x="9599" y="103"/>
                    <a:pt x="21410" y="-1"/>
                  </a:cubicBezTo>
                </a:path>
                <a:path w="21600" h="21599" stroke="0" extrusionOk="0">
                  <a:moveTo>
                    <a:pt x="0" y="21486"/>
                  </a:moveTo>
                  <a:cubicBezTo>
                    <a:pt x="62" y="9674"/>
                    <a:pt x="9599" y="103"/>
                    <a:pt x="21410" y="-1"/>
                  </a:cubicBezTo>
                  <a:lnTo>
                    <a:pt x="21600" y="21599"/>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7" name="Arc 26"/>
            <p:cNvSpPr>
              <a:spLocks/>
            </p:cNvSpPr>
            <p:nvPr/>
          </p:nvSpPr>
          <p:spPr bwMode="auto">
            <a:xfrm>
              <a:off x="1906" y="2211"/>
              <a:ext cx="159" cy="192"/>
            </a:xfrm>
            <a:custGeom>
              <a:avLst/>
              <a:gdLst>
                <a:gd name="G0" fmla="+- 0 0 0"/>
                <a:gd name="G1" fmla="+- 21600 0 0"/>
                <a:gd name="G2" fmla="+- 21600 0 0"/>
                <a:gd name="T0" fmla="*/ 0 w 21600"/>
                <a:gd name="T1" fmla="*/ 0 h 21600"/>
                <a:gd name="T2" fmla="*/ 21600 w 21600"/>
                <a:gd name="T3" fmla="*/ 21487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885" y="0"/>
                    <a:pt x="21537" y="9601"/>
                    <a:pt x="21599" y="21487"/>
                  </a:cubicBezTo>
                </a:path>
                <a:path w="21600" h="21600" stroke="0" extrusionOk="0">
                  <a:moveTo>
                    <a:pt x="-1" y="0"/>
                  </a:moveTo>
                  <a:cubicBezTo>
                    <a:pt x="11885" y="0"/>
                    <a:pt x="21537" y="9601"/>
                    <a:pt x="21599" y="21487"/>
                  </a:cubicBezTo>
                  <a:lnTo>
                    <a:pt x="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8" name="Arc 27"/>
            <p:cNvSpPr>
              <a:spLocks/>
            </p:cNvSpPr>
            <p:nvPr/>
          </p:nvSpPr>
          <p:spPr bwMode="auto">
            <a:xfrm>
              <a:off x="2011" y="2372"/>
              <a:ext cx="48" cy="304"/>
            </a:xfrm>
            <a:custGeom>
              <a:avLst/>
              <a:gdLst>
                <a:gd name="G0" fmla="+- 0 0 0"/>
                <a:gd name="G1" fmla="+- 71 0 0"/>
                <a:gd name="G2" fmla="+- 21600 0 0"/>
                <a:gd name="T0" fmla="*/ 21600 w 21600"/>
                <a:gd name="T1" fmla="*/ 0 h 21671"/>
                <a:gd name="T2" fmla="*/ 0 w 21600"/>
                <a:gd name="T3" fmla="*/ 21671 h 21671"/>
                <a:gd name="T4" fmla="*/ 0 w 21600"/>
                <a:gd name="T5" fmla="*/ 71 h 21671"/>
              </a:gdLst>
              <a:ahLst/>
              <a:cxnLst>
                <a:cxn ang="0">
                  <a:pos x="T0" y="T1"/>
                </a:cxn>
                <a:cxn ang="0">
                  <a:pos x="T2" y="T3"/>
                </a:cxn>
                <a:cxn ang="0">
                  <a:pos x="T4" y="T5"/>
                </a:cxn>
              </a:cxnLst>
              <a:rect l="0" t="0" r="r" b="b"/>
              <a:pathLst>
                <a:path w="21600" h="21671" fill="none" extrusionOk="0">
                  <a:moveTo>
                    <a:pt x="21599" y="0"/>
                  </a:moveTo>
                  <a:cubicBezTo>
                    <a:pt x="21599" y="23"/>
                    <a:pt x="21600" y="47"/>
                    <a:pt x="21600" y="71"/>
                  </a:cubicBezTo>
                  <a:cubicBezTo>
                    <a:pt x="21600" y="12000"/>
                    <a:pt x="11929" y="21670"/>
                    <a:pt x="0" y="21671"/>
                  </a:cubicBezTo>
                </a:path>
                <a:path w="21600" h="21671" stroke="0" extrusionOk="0">
                  <a:moveTo>
                    <a:pt x="21599" y="0"/>
                  </a:moveTo>
                  <a:cubicBezTo>
                    <a:pt x="21599" y="23"/>
                    <a:pt x="21600" y="47"/>
                    <a:pt x="21600" y="71"/>
                  </a:cubicBezTo>
                  <a:cubicBezTo>
                    <a:pt x="21600" y="12000"/>
                    <a:pt x="11929" y="21670"/>
                    <a:pt x="0" y="21671"/>
                  </a:cubicBezTo>
                  <a:lnTo>
                    <a:pt x="0" y="71"/>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29" name="Arc 28"/>
            <p:cNvSpPr>
              <a:spLocks/>
            </p:cNvSpPr>
            <p:nvPr/>
          </p:nvSpPr>
          <p:spPr bwMode="auto">
            <a:xfrm>
              <a:off x="1831" y="2287"/>
              <a:ext cx="100" cy="371"/>
            </a:xfrm>
            <a:custGeom>
              <a:avLst/>
              <a:gdLst>
                <a:gd name="G0" fmla="+- 21600 0 0"/>
                <a:gd name="G1" fmla="+- 21599 0 0"/>
                <a:gd name="G2" fmla="+- 21600 0 0"/>
                <a:gd name="T0" fmla="*/ 0 w 21600"/>
                <a:gd name="T1" fmla="*/ 21541 h 21599"/>
                <a:gd name="T2" fmla="*/ 21384 w 21600"/>
                <a:gd name="T3" fmla="*/ 0 h 21599"/>
                <a:gd name="T4" fmla="*/ 21600 w 21600"/>
                <a:gd name="T5" fmla="*/ 21599 h 21599"/>
              </a:gdLst>
              <a:ahLst/>
              <a:cxnLst>
                <a:cxn ang="0">
                  <a:pos x="T0" y="T1"/>
                </a:cxn>
                <a:cxn ang="0">
                  <a:pos x="T2" y="T3"/>
                </a:cxn>
                <a:cxn ang="0">
                  <a:pos x="T4" y="T5"/>
                </a:cxn>
              </a:cxnLst>
              <a:rect l="0" t="0" r="r" b="b"/>
              <a:pathLst>
                <a:path w="21600" h="21599" fill="none" extrusionOk="0">
                  <a:moveTo>
                    <a:pt x="0" y="21541"/>
                  </a:moveTo>
                  <a:cubicBezTo>
                    <a:pt x="31" y="9718"/>
                    <a:pt x="9562" y="118"/>
                    <a:pt x="21384" y="0"/>
                  </a:cubicBezTo>
                </a:path>
                <a:path w="21600" h="21599" stroke="0" extrusionOk="0">
                  <a:moveTo>
                    <a:pt x="0" y="21541"/>
                  </a:moveTo>
                  <a:cubicBezTo>
                    <a:pt x="31" y="9718"/>
                    <a:pt x="9562" y="118"/>
                    <a:pt x="21384" y="0"/>
                  </a:cubicBezTo>
                  <a:lnTo>
                    <a:pt x="21600" y="21599"/>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30" name="Arc 29"/>
            <p:cNvSpPr>
              <a:spLocks/>
            </p:cNvSpPr>
            <p:nvPr/>
          </p:nvSpPr>
          <p:spPr bwMode="auto">
            <a:xfrm>
              <a:off x="1929" y="2286"/>
              <a:ext cx="78" cy="1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31" name="Arc 30"/>
            <p:cNvSpPr>
              <a:spLocks/>
            </p:cNvSpPr>
            <p:nvPr/>
          </p:nvSpPr>
          <p:spPr bwMode="auto">
            <a:xfrm>
              <a:off x="1944" y="2402"/>
              <a:ext cx="55" cy="176"/>
            </a:xfrm>
            <a:custGeom>
              <a:avLst/>
              <a:gdLst>
                <a:gd name="G0" fmla="+- 0 0 0"/>
                <a:gd name="G1" fmla="+- 123 0 0"/>
                <a:gd name="G2" fmla="+- 21600 0 0"/>
                <a:gd name="T0" fmla="*/ 21600 w 21600"/>
                <a:gd name="T1" fmla="*/ 0 h 21723"/>
                <a:gd name="T2" fmla="*/ 0 w 21600"/>
                <a:gd name="T3" fmla="*/ 21723 h 21723"/>
                <a:gd name="T4" fmla="*/ 0 w 21600"/>
                <a:gd name="T5" fmla="*/ 123 h 21723"/>
              </a:gdLst>
              <a:ahLst/>
              <a:cxnLst>
                <a:cxn ang="0">
                  <a:pos x="T0" y="T1"/>
                </a:cxn>
                <a:cxn ang="0">
                  <a:pos x="T2" y="T3"/>
                </a:cxn>
                <a:cxn ang="0">
                  <a:pos x="T4" y="T5"/>
                </a:cxn>
              </a:cxnLst>
              <a:rect l="0" t="0" r="r" b="b"/>
              <a:pathLst>
                <a:path w="21600" h="21723" fill="none" extrusionOk="0">
                  <a:moveTo>
                    <a:pt x="21599" y="0"/>
                  </a:moveTo>
                  <a:cubicBezTo>
                    <a:pt x="21599" y="41"/>
                    <a:pt x="21600" y="82"/>
                    <a:pt x="21600" y="123"/>
                  </a:cubicBezTo>
                  <a:cubicBezTo>
                    <a:pt x="21600" y="12052"/>
                    <a:pt x="11929" y="21722"/>
                    <a:pt x="0" y="21723"/>
                  </a:cubicBezTo>
                </a:path>
                <a:path w="21600" h="21723" stroke="0" extrusionOk="0">
                  <a:moveTo>
                    <a:pt x="21599" y="0"/>
                  </a:moveTo>
                  <a:cubicBezTo>
                    <a:pt x="21599" y="41"/>
                    <a:pt x="21600" y="82"/>
                    <a:pt x="21600" y="123"/>
                  </a:cubicBezTo>
                  <a:cubicBezTo>
                    <a:pt x="21600" y="12052"/>
                    <a:pt x="11929" y="21722"/>
                    <a:pt x="0" y="21723"/>
                  </a:cubicBezTo>
                  <a:lnTo>
                    <a:pt x="0" y="123"/>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32" name="Arc 31"/>
            <p:cNvSpPr>
              <a:spLocks/>
            </p:cNvSpPr>
            <p:nvPr/>
          </p:nvSpPr>
          <p:spPr bwMode="auto">
            <a:xfrm>
              <a:off x="1862" y="2432"/>
              <a:ext cx="255" cy="393"/>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solidFill>
              <a:srgbClr val="FDE3BA"/>
            </a:solidFill>
            <a:ln w="12700" cap="rnd">
              <a:solidFill>
                <a:srgbClr val="EF9100"/>
              </a:solidFill>
              <a:round/>
              <a:headEnd/>
              <a:tailEnd/>
            </a:ln>
            <a:effectLst/>
          </p:spPr>
          <p:txBody>
            <a:bodyPr wrap="none" anchor="ctr"/>
            <a:lstStyle/>
            <a:p>
              <a:endParaRPr lang="en-US"/>
            </a:p>
          </p:txBody>
        </p:sp>
        <p:sp>
          <p:nvSpPr>
            <p:cNvPr id="33" name="Arc 32"/>
            <p:cNvSpPr>
              <a:spLocks/>
            </p:cNvSpPr>
            <p:nvPr/>
          </p:nvSpPr>
          <p:spPr bwMode="auto">
            <a:xfrm>
              <a:off x="1595" y="2946"/>
              <a:ext cx="321" cy="200"/>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rgbClr val="EF9100"/>
              </a:solidFill>
              <a:round/>
              <a:headEnd/>
              <a:tailEnd/>
            </a:ln>
            <a:effectLst/>
          </p:spPr>
          <p:txBody>
            <a:bodyPr wrap="none" anchor="ctr"/>
            <a:lstStyle/>
            <a:p>
              <a:endParaRPr lang="en-US"/>
            </a:p>
          </p:txBody>
        </p:sp>
        <p:sp>
          <p:nvSpPr>
            <p:cNvPr id="34" name="Arc 33"/>
            <p:cNvSpPr>
              <a:spLocks/>
            </p:cNvSpPr>
            <p:nvPr/>
          </p:nvSpPr>
          <p:spPr bwMode="auto">
            <a:xfrm>
              <a:off x="1461" y="2454"/>
              <a:ext cx="506" cy="584"/>
            </a:xfrm>
            <a:custGeom>
              <a:avLst/>
              <a:gdLst>
                <a:gd name="G0" fmla="+- 21600 0 0"/>
                <a:gd name="G1" fmla="+- 0 0 0"/>
                <a:gd name="G2" fmla="+- 21600 0 0"/>
                <a:gd name="T0" fmla="*/ 21557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557" y="21599"/>
                  </a:moveTo>
                  <a:cubicBezTo>
                    <a:pt x="9644" y="21576"/>
                    <a:pt x="0" y="11912"/>
                    <a:pt x="0" y="0"/>
                  </a:cubicBezTo>
                </a:path>
                <a:path w="21600" h="21600" stroke="0" extrusionOk="0">
                  <a:moveTo>
                    <a:pt x="21557" y="21599"/>
                  </a:moveTo>
                  <a:cubicBezTo>
                    <a:pt x="9644" y="21576"/>
                    <a:pt x="0" y="11912"/>
                    <a:pt x="0" y="0"/>
                  </a:cubicBezTo>
                  <a:lnTo>
                    <a:pt x="21600" y="0"/>
                  </a:lnTo>
                  <a:close/>
                </a:path>
              </a:pathLst>
            </a:custGeom>
            <a:noFill/>
            <a:ln w="12700" cap="rnd">
              <a:solidFill>
                <a:srgbClr val="EF9100"/>
              </a:solidFill>
              <a:round/>
              <a:headEnd/>
              <a:tailEnd/>
            </a:ln>
            <a:effectLst/>
          </p:spPr>
          <p:txBody>
            <a:bodyPr wrap="none" anchor="ctr"/>
            <a:lstStyle/>
            <a:p>
              <a:endParaRPr lang="en-US"/>
            </a:p>
          </p:txBody>
        </p:sp>
        <p:sp>
          <p:nvSpPr>
            <p:cNvPr id="35" name="Arc 34"/>
            <p:cNvSpPr>
              <a:spLocks/>
            </p:cNvSpPr>
            <p:nvPr/>
          </p:nvSpPr>
          <p:spPr bwMode="auto">
            <a:xfrm>
              <a:off x="2033" y="2346"/>
              <a:ext cx="276" cy="668"/>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rgbClr val="EF9100"/>
              </a:solidFill>
              <a:round/>
              <a:headEnd/>
              <a:tailEnd/>
            </a:ln>
            <a:effectLst/>
          </p:spPr>
          <p:txBody>
            <a:bodyPr wrap="none" anchor="ctr"/>
            <a:lstStyle/>
            <a:p>
              <a:endParaRPr lang="en-US"/>
            </a:p>
          </p:txBody>
        </p:sp>
        <p:sp>
          <p:nvSpPr>
            <p:cNvPr id="36" name="Arc 35"/>
            <p:cNvSpPr>
              <a:spLocks/>
            </p:cNvSpPr>
            <p:nvPr/>
          </p:nvSpPr>
          <p:spPr bwMode="auto">
            <a:xfrm>
              <a:off x="1904" y="2406"/>
              <a:ext cx="102" cy="212"/>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rgbClr val="EF9100"/>
              </a:solidFill>
              <a:round/>
              <a:headEnd/>
              <a:tailEnd/>
            </a:ln>
            <a:effectLst/>
          </p:spPr>
          <p:txBody>
            <a:bodyPr wrap="none" anchor="ctr"/>
            <a:lstStyle/>
            <a:p>
              <a:endParaRPr lang="en-US"/>
            </a:p>
          </p:txBody>
        </p:sp>
        <p:sp>
          <p:nvSpPr>
            <p:cNvPr id="37" name="Arc 36"/>
            <p:cNvSpPr>
              <a:spLocks/>
            </p:cNvSpPr>
            <p:nvPr/>
          </p:nvSpPr>
          <p:spPr bwMode="auto">
            <a:xfrm>
              <a:off x="1915" y="2382"/>
              <a:ext cx="147" cy="368"/>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rgbClr val="EF9100"/>
              </a:solidFill>
              <a:round/>
              <a:headEnd/>
              <a:tailEnd/>
            </a:ln>
            <a:effectLst/>
          </p:spPr>
          <p:txBody>
            <a:bodyPr wrap="none" anchor="ctr"/>
            <a:lstStyle/>
            <a:p>
              <a:endParaRPr lang="en-US"/>
            </a:p>
          </p:txBody>
        </p:sp>
        <p:sp>
          <p:nvSpPr>
            <p:cNvPr id="38" name="Arc 37"/>
            <p:cNvSpPr>
              <a:spLocks/>
            </p:cNvSpPr>
            <p:nvPr/>
          </p:nvSpPr>
          <p:spPr bwMode="auto">
            <a:xfrm>
              <a:off x="1865" y="1775"/>
              <a:ext cx="472" cy="5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rgbClr val="EF9100"/>
              </a:solidFill>
              <a:round/>
              <a:headEnd/>
              <a:tailEnd/>
            </a:ln>
            <a:effectLst/>
          </p:spPr>
          <p:txBody>
            <a:bodyPr wrap="none" anchor="ctr"/>
            <a:lstStyle/>
            <a:p>
              <a:endParaRPr lang="en-US"/>
            </a:p>
          </p:txBody>
        </p:sp>
        <p:sp>
          <p:nvSpPr>
            <p:cNvPr id="39" name="Arc 38"/>
            <p:cNvSpPr>
              <a:spLocks/>
            </p:cNvSpPr>
            <p:nvPr/>
          </p:nvSpPr>
          <p:spPr bwMode="auto">
            <a:xfrm>
              <a:off x="1388" y="1469"/>
              <a:ext cx="489" cy="752"/>
            </a:xfrm>
            <a:custGeom>
              <a:avLst/>
              <a:gdLst>
                <a:gd name="G0" fmla="+- 21600 0 0"/>
                <a:gd name="G1" fmla="+- 21600 0 0"/>
                <a:gd name="G2" fmla="+- 21600 0 0"/>
                <a:gd name="T0" fmla="*/ 0 w 21600"/>
                <a:gd name="T1" fmla="*/ 21600 h 21600"/>
                <a:gd name="T2" fmla="*/ 21556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87"/>
                    <a:pt x="9643" y="24"/>
                    <a:pt x="21556" y="0"/>
                  </a:cubicBezTo>
                </a:path>
                <a:path w="21600" h="21600" stroke="0" extrusionOk="0">
                  <a:moveTo>
                    <a:pt x="0" y="21600"/>
                  </a:moveTo>
                  <a:cubicBezTo>
                    <a:pt x="0" y="9687"/>
                    <a:pt x="9643" y="24"/>
                    <a:pt x="21556" y="0"/>
                  </a:cubicBezTo>
                  <a:lnTo>
                    <a:pt x="21600" y="21600"/>
                  </a:lnTo>
                  <a:close/>
                </a:path>
              </a:pathLst>
            </a:custGeom>
            <a:noFill/>
            <a:ln w="12700" cap="rnd">
              <a:solidFill>
                <a:srgbClr val="EF9100"/>
              </a:solidFill>
              <a:round/>
              <a:headEnd/>
              <a:tailEnd/>
            </a:ln>
            <a:effectLst/>
          </p:spPr>
          <p:txBody>
            <a:bodyPr wrap="none" anchor="ctr"/>
            <a:lstStyle/>
            <a:p>
              <a:endParaRPr lang="en-US"/>
            </a:p>
          </p:txBody>
        </p:sp>
        <p:sp>
          <p:nvSpPr>
            <p:cNvPr id="40" name="Arc 39"/>
            <p:cNvSpPr>
              <a:spLocks/>
            </p:cNvSpPr>
            <p:nvPr/>
          </p:nvSpPr>
          <p:spPr bwMode="auto">
            <a:xfrm>
              <a:off x="1865" y="1475"/>
              <a:ext cx="534" cy="728"/>
            </a:xfrm>
            <a:custGeom>
              <a:avLst/>
              <a:gdLst>
                <a:gd name="G0" fmla="+- 40 0 0"/>
                <a:gd name="G1" fmla="+- 21600 0 0"/>
                <a:gd name="G2" fmla="+- 21600 0 0"/>
                <a:gd name="T0" fmla="*/ 0 w 21640"/>
                <a:gd name="T1" fmla="*/ 0 h 21600"/>
                <a:gd name="T2" fmla="*/ 21640 w 21640"/>
                <a:gd name="T3" fmla="*/ 21600 h 21600"/>
                <a:gd name="T4" fmla="*/ 40 w 21640"/>
                <a:gd name="T5" fmla="*/ 21600 h 21600"/>
              </a:gdLst>
              <a:ahLst/>
              <a:cxnLst>
                <a:cxn ang="0">
                  <a:pos x="T0" y="T1"/>
                </a:cxn>
                <a:cxn ang="0">
                  <a:pos x="T2" y="T3"/>
                </a:cxn>
                <a:cxn ang="0">
                  <a:pos x="T4" y="T5"/>
                </a:cxn>
              </a:cxnLst>
              <a:rect l="0" t="0" r="r" b="b"/>
              <a:pathLst>
                <a:path w="21640" h="21600" fill="none" extrusionOk="0">
                  <a:moveTo>
                    <a:pt x="0" y="0"/>
                  </a:moveTo>
                  <a:cubicBezTo>
                    <a:pt x="13" y="0"/>
                    <a:pt x="26" y="-1"/>
                    <a:pt x="40" y="0"/>
                  </a:cubicBezTo>
                  <a:cubicBezTo>
                    <a:pt x="11969" y="0"/>
                    <a:pt x="21640" y="9670"/>
                    <a:pt x="21640" y="21600"/>
                  </a:cubicBezTo>
                </a:path>
                <a:path w="21640" h="21600" stroke="0" extrusionOk="0">
                  <a:moveTo>
                    <a:pt x="0" y="0"/>
                  </a:moveTo>
                  <a:cubicBezTo>
                    <a:pt x="13" y="0"/>
                    <a:pt x="26" y="-1"/>
                    <a:pt x="40" y="0"/>
                  </a:cubicBezTo>
                  <a:cubicBezTo>
                    <a:pt x="11969" y="0"/>
                    <a:pt x="21640" y="9670"/>
                    <a:pt x="21640" y="21600"/>
                  </a:cubicBezTo>
                  <a:lnTo>
                    <a:pt x="40" y="21600"/>
                  </a:lnTo>
                  <a:close/>
                </a:path>
              </a:pathLst>
            </a:custGeom>
            <a:noFill/>
            <a:ln w="12700" cap="rnd">
              <a:solidFill>
                <a:srgbClr val="EF9100"/>
              </a:solidFill>
              <a:round/>
              <a:headEnd/>
              <a:tailEnd/>
            </a:ln>
            <a:effectLst/>
          </p:spPr>
          <p:txBody>
            <a:bodyPr wrap="none" anchor="ctr"/>
            <a:lstStyle/>
            <a:p>
              <a:endParaRPr lang="en-US"/>
            </a:p>
          </p:txBody>
        </p:sp>
      </p:grpSp>
      <p:sp>
        <p:nvSpPr>
          <p:cNvPr id="41" name="Rectangle 40"/>
          <p:cNvSpPr>
            <a:spLocks noChangeArrowheads="1"/>
          </p:cNvSpPr>
          <p:nvPr/>
        </p:nvSpPr>
        <p:spPr bwMode="auto">
          <a:xfrm>
            <a:off x="2804664" y="4375150"/>
            <a:ext cx="981630" cy="419951"/>
          </a:xfrm>
          <a:prstGeom prst="rect">
            <a:avLst/>
          </a:prstGeom>
          <a:noFill/>
          <a:ln w="12700">
            <a:noFill/>
            <a:miter lim="800000"/>
            <a:headEnd/>
            <a:tailEnd/>
          </a:ln>
          <a:effectLst/>
        </p:spPr>
        <p:txBody>
          <a:bodyPr wrap="none" lIns="82049" tIns="40305" rIns="82049" bIns="40305">
            <a:spAutoFit/>
          </a:bodyPr>
          <a:lstStyle/>
          <a:p>
            <a:pPr algn="ctr" defTabSz="828675" eaLnBrk="0" hangingPunct="0"/>
            <a:r>
              <a:rPr lang="en-US" sz="2200" b="1"/>
              <a:t>Image</a:t>
            </a:r>
          </a:p>
        </p:txBody>
      </p:sp>
      <p:sp>
        <p:nvSpPr>
          <p:cNvPr id="43" name="Oval 42"/>
          <p:cNvSpPr>
            <a:spLocks noChangeArrowheads="1"/>
          </p:cNvSpPr>
          <p:nvPr/>
        </p:nvSpPr>
        <p:spPr bwMode="auto">
          <a:xfrm>
            <a:off x="6103917" y="2517497"/>
            <a:ext cx="46842"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44" name="Oval 43"/>
          <p:cNvSpPr>
            <a:spLocks noChangeArrowheads="1"/>
          </p:cNvSpPr>
          <p:nvPr/>
        </p:nvSpPr>
        <p:spPr bwMode="auto">
          <a:xfrm>
            <a:off x="6088303" y="3268668"/>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45" name="Oval 44"/>
          <p:cNvSpPr>
            <a:spLocks noChangeArrowheads="1"/>
          </p:cNvSpPr>
          <p:nvPr/>
        </p:nvSpPr>
        <p:spPr bwMode="auto">
          <a:xfrm>
            <a:off x="7079785" y="2806409"/>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46" name="Oval 45"/>
          <p:cNvSpPr>
            <a:spLocks noChangeArrowheads="1"/>
          </p:cNvSpPr>
          <p:nvPr/>
        </p:nvSpPr>
        <p:spPr bwMode="auto">
          <a:xfrm>
            <a:off x="6345932" y="2916195"/>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47" name="Oval 46"/>
          <p:cNvSpPr>
            <a:spLocks noChangeArrowheads="1"/>
          </p:cNvSpPr>
          <p:nvPr/>
        </p:nvSpPr>
        <p:spPr bwMode="auto">
          <a:xfrm>
            <a:off x="7264550" y="1939673"/>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48" name="Oval 47"/>
          <p:cNvSpPr>
            <a:spLocks noChangeArrowheads="1"/>
          </p:cNvSpPr>
          <p:nvPr/>
        </p:nvSpPr>
        <p:spPr bwMode="auto">
          <a:xfrm>
            <a:off x="7181276" y="2436602"/>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49" name="Oval 48"/>
          <p:cNvSpPr>
            <a:spLocks noChangeArrowheads="1"/>
          </p:cNvSpPr>
          <p:nvPr/>
        </p:nvSpPr>
        <p:spPr bwMode="auto">
          <a:xfrm>
            <a:off x="6978295" y="3372676"/>
            <a:ext cx="46842"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0" name="Oval 49"/>
          <p:cNvSpPr>
            <a:spLocks noChangeArrowheads="1"/>
          </p:cNvSpPr>
          <p:nvPr/>
        </p:nvSpPr>
        <p:spPr bwMode="auto">
          <a:xfrm>
            <a:off x="6555419" y="3840713"/>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1" name="Oval 50"/>
          <p:cNvSpPr>
            <a:spLocks noChangeArrowheads="1"/>
          </p:cNvSpPr>
          <p:nvPr/>
        </p:nvSpPr>
        <p:spPr bwMode="auto">
          <a:xfrm>
            <a:off x="6306898" y="3702035"/>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2" name="Oval 51"/>
          <p:cNvSpPr>
            <a:spLocks noChangeArrowheads="1"/>
          </p:cNvSpPr>
          <p:nvPr/>
        </p:nvSpPr>
        <p:spPr bwMode="auto">
          <a:xfrm>
            <a:off x="6409689" y="2193916"/>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3" name="Oval 52"/>
          <p:cNvSpPr>
            <a:spLocks noChangeArrowheads="1"/>
          </p:cNvSpPr>
          <p:nvPr/>
        </p:nvSpPr>
        <p:spPr bwMode="auto">
          <a:xfrm>
            <a:off x="6686836" y="3233998"/>
            <a:ext cx="46842"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4" name="Oval 53"/>
          <p:cNvSpPr>
            <a:spLocks noChangeArrowheads="1"/>
          </p:cNvSpPr>
          <p:nvPr/>
        </p:nvSpPr>
        <p:spPr bwMode="auto">
          <a:xfrm>
            <a:off x="6875504" y="2124577"/>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5" name="Oval 54"/>
          <p:cNvSpPr>
            <a:spLocks noChangeArrowheads="1"/>
          </p:cNvSpPr>
          <p:nvPr/>
        </p:nvSpPr>
        <p:spPr bwMode="auto">
          <a:xfrm>
            <a:off x="6759701" y="2609949"/>
            <a:ext cx="46842"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6" name="Oval 55"/>
          <p:cNvSpPr>
            <a:spLocks noChangeArrowheads="1"/>
          </p:cNvSpPr>
          <p:nvPr/>
        </p:nvSpPr>
        <p:spPr bwMode="auto">
          <a:xfrm>
            <a:off x="7108411" y="3615362"/>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7" name="Oval 56"/>
          <p:cNvSpPr>
            <a:spLocks noChangeArrowheads="1"/>
          </p:cNvSpPr>
          <p:nvPr/>
        </p:nvSpPr>
        <p:spPr bwMode="auto">
          <a:xfrm>
            <a:off x="6701148" y="2921973"/>
            <a:ext cx="48143" cy="70783"/>
          </a:xfrm>
          <a:prstGeom prst="ellips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8" name="Line 57"/>
          <p:cNvSpPr>
            <a:spLocks noChangeShapeType="1"/>
          </p:cNvSpPr>
          <p:nvPr/>
        </p:nvSpPr>
        <p:spPr bwMode="auto">
          <a:xfrm flipV="1">
            <a:off x="6137747" y="2188137"/>
            <a:ext cx="309676" cy="375585"/>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59" name="Line 58"/>
          <p:cNvSpPr>
            <a:spLocks noChangeShapeType="1"/>
          </p:cNvSpPr>
          <p:nvPr/>
        </p:nvSpPr>
        <p:spPr bwMode="auto">
          <a:xfrm>
            <a:off x="6443519" y="2245920"/>
            <a:ext cx="334397" cy="398698"/>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0" name="Line 59"/>
          <p:cNvSpPr>
            <a:spLocks noChangeShapeType="1"/>
          </p:cNvSpPr>
          <p:nvPr/>
        </p:nvSpPr>
        <p:spPr bwMode="auto">
          <a:xfrm flipH="1">
            <a:off x="6355041" y="2656175"/>
            <a:ext cx="447598" cy="317803"/>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1" name="Line 60"/>
          <p:cNvSpPr>
            <a:spLocks noChangeShapeType="1"/>
          </p:cNvSpPr>
          <p:nvPr/>
        </p:nvSpPr>
        <p:spPr bwMode="auto">
          <a:xfrm>
            <a:off x="6146855" y="2569501"/>
            <a:ext cx="222498" cy="375585"/>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2" name="Line 61"/>
          <p:cNvSpPr>
            <a:spLocks noChangeShapeType="1"/>
          </p:cNvSpPr>
          <p:nvPr/>
        </p:nvSpPr>
        <p:spPr bwMode="auto">
          <a:xfrm flipH="1">
            <a:off x="6422701" y="2170803"/>
            <a:ext cx="477525" cy="46226"/>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3" name="Line 62"/>
          <p:cNvSpPr>
            <a:spLocks noChangeShapeType="1"/>
          </p:cNvSpPr>
          <p:nvPr/>
        </p:nvSpPr>
        <p:spPr bwMode="auto">
          <a:xfrm flipH="1">
            <a:off x="6783121" y="2170803"/>
            <a:ext cx="131417" cy="468037"/>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4" name="Line 63"/>
          <p:cNvSpPr>
            <a:spLocks noChangeShapeType="1"/>
          </p:cNvSpPr>
          <p:nvPr/>
        </p:nvSpPr>
        <p:spPr bwMode="auto">
          <a:xfrm flipH="1">
            <a:off x="6895021" y="1980121"/>
            <a:ext cx="403359" cy="167569"/>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5" name="Line 64"/>
          <p:cNvSpPr>
            <a:spLocks noChangeShapeType="1"/>
          </p:cNvSpPr>
          <p:nvPr/>
        </p:nvSpPr>
        <p:spPr bwMode="auto">
          <a:xfrm flipH="1">
            <a:off x="7205998" y="1980121"/>
            <a:ext cx="92382" cy="485372"/>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6" name="Line 65"/>
          <p:cNvSpPr>
            <a:spLocks noChangeShapeType="1"/>
          </p:cNvSpPr>
          <p:nvPr/>
        </p:nvSpPr>
        <p:spPr bwMode="auto">
          <a:xfrm flipV="1">
            <a:off x="7108411" y="2471271"/>
            <a:ext cx="92382" cy="375585"/>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7" name="Line 66"/>
          <p:cNvSpPr>
            <a:spLocks noChangeShapeType="1"/>
          </p:cNvSpPr>
          <p:nvPr/>
        </p:nvSpPr>
        <p:spPr bwMode="auto">
          <a:xfrm>
            <a:off x="6793531" y="2656175"/>
            <a:ext cx="304471" cy="184904"/>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8" name="Line 67"/>
          <p:cNvSpPr>
            <a:spLocks noChangeShapeType="1"/>
          </p:cNvSpPr>
          <p:nvPr/>
        </p:nvSpPr>
        <p:spPr bwMode="auto">
          <a:xfrm flipH="1">
            <a:off x="6724569" y="2650396"/>
            <a:ext cx="63757" cy="300468"/>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69" name="Line 68"/>
          <p:cNvSpPr>
            <a:spLocks noChangeShapeType="1"/>
          </p:cNvSpPr>
          <p:nvPr/>
        </p:nvSpPr>
        <p:spPr bwMode="auto">
          <a:xfrm flipH="1">
            <a:off x="6107821" y="2557945"/>
            <a:ext cx="19517" cy="745392"/>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0" name="Line 69"/>
          <p:cNvSpPr>
            <a:spLocks noChangeShapeType="1"/>
          </p:cNvSpPr>
          <p:nvPr/>
        </p:nvSpPr>
        <p:spPr bwMode="auto">
          <a:xfrm flipV="1">
            <a:off x="6118230" y="3268668"/>
            <a:ext cx="592027" cy="40448"/>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1" name="Line 70"/>
          <p:cNvSpPr>
            <a:spLocks noChangeShapeType="1"/>
          </p:cNvSpPr>
          <p:nvPr/>
        </p:nvSpPr>
        <p:spPr bwMode="auto">
          <a:xfrm>
            <a:off x="6365450" y="2956643"/>
            <a:ext cx="359119" cy="0"/>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2" name="Line 71"/>
          <p:cNvSpPr>
            <a:spLocks noChangeShapeType="1"/>
          </p:cNvSpPr>
          <p:nvPr/>
        </p:nvSpPr>
        <p:spPr bwMode="auto">
          <a:xfrm flipH="1">
            <a:off x="6107821" y="2962421"/>
            <a:ext cx="268038" cy="340916"/>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3" name="Line 72"/>
          <p:cNvSpPr>
            <a:spLocks noChangeShapeType="1"/>
          </p:cNvSpPr>
          <p:nvPr/>
        </p:nvSpPr>
        <p:spPr bwMode="auto">
          <a:xfrm flipH="1">
            <a:off x="6705052" y="2962421"/>
            <a:ext cx="29927" cy="306247"/>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4" name="Line 73"/>
          <p:cNvSpPr>
            <a:spLocks noChangeShapeType="1"/>
          </p:cNvSpPr>
          <p:nvPr/>
        </p:nvSpPr>
        <p:spPr bwMode="auto">
          <a:xfrm>
            <a:off x="6720666" y="3286002"/>
            <a:ext cx="275845" cy="121343"/>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5" name="Line 74"/>
          <p:cNvSpPr>
            <a:spLocks noChangeShapeType="1"/>
          </p:cNvSpPr>
          <p:nvPr/>
        </p:nvSpPr>
        <p:spPr bwMode="auto">
          <a:xfrm flipH="1">
            <a:off x="6996511" y="2852635"/>
            <a:ext cx="117104" cy="560489"/>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6" name="Line 75"/>
          <p:cNvSpPr>
            <a:spLocks noChangeShapeType="1"/>
          </p:cNvSpPr>
          <p:nvPr/>
        </p:nvSpPr>
        <p:spPr bwMode="auto">
          <a:xfrm>
            <a:off x="6118230" y="3314893"/>
            <a:ext cx="213390" cy="427589"/>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7" name="Line 76"/>
          <p:cNvSpPr>
            <a:spLocks noChangeShapeType="1"/>
          </p:cNvSpPr>
          <p:nvPr/>
        </p:nvSpPr>
        <p:spPr bwMode="auto">
          <a:xfrm flipH="1">
            <a:off x="6573635" y="3274446"/>
            <a:ext cx="147031" cy="589380"/>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8" name="Line 77"/>
          <p:cNvSpPr>
            <a:spLocks noChangeShapeType="1"/>
          </p:cNvSpPr>
          <p:nvPr/>
        </p:nvSpPr>
        <p:spPr bwMode="auto">
          <a:xfrm>
            <a:off x="6342029" y="3742483"/>
            <a:ext cx="236811" cy="132899"/>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79" name="Line 78"/>
          <p:cNvSpPr>
            <a:spLocks noChangeShapeType="1"/>
          </p:cNvSpPr>
          <p:nvPr/>
        </p:nvSpPr>
        <p:spPr bwMode="auto">
          <a:xfrm>
            <a:off x="7012125" y="3418902"/>
            <a:ext cx="121008" cy="242686"/>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0" name="Line 79"/>
          <p:cNvSpPr>
            <a:spLocks noChangeShapeType="1"/>
          </p:cNvSpPr>
          <p:nvPr/>
        </p:nvSpPr>
        <p:spPr bwMode="auto">
          <a:xfrm flipH="1">
            <a:off x="6568430" y="3655809"/>
            <a:ext cx="579015" cy="219573"/>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1" name="Line 80"/>
          <p:cNvSpPr>
            <a:spLocks noChangeShapeType="1"/>
          </p:cNvSpPr>
          <p:nvPr/>
        </p:nvSpPr>
        <p:spPr bwMode="auto">
          <a:xfrm>
            <a:off x="7108411" y="2846856"/>
            <a:ext cx="19517" cy="803175"/>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2" name="Line 81"/>
          <p:cNvSpPr>
            <a:spLocks noChangeShapeType="1"/>
          </p:cNvSpPr>
          <p:nvPr/>
        </p:nvSpPr>
        <p:spPr bwMode="auto">
          <a:xfrm flipH="1">
            <a:off x="6768809" y="2477049"/>
            <a:ext cx="437189" cy="161791"/>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3" name="Line 82"/>
          <p:cNvSpPr>
            <a:spLocks noChangeShapeType="1"/>
          </p:cNvSpPr>
          <p:nvPr/>
        </p:nvSpPr>
        <p:spPr bwMode="auto">
          <a:xfrm flipH="1">
            <a:off x="6724569" y="2841078"/>
            <a:ext cx="383841" cy="109786"/>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4" name="Line 83"/>
          <p:cNvSpPr>
            <a:spLocks noChangeShapeType="1"/>
          </p:cNvSpPr>
          <p:nvPr/>
        </p:nvSpPr>
        <p:spPr bwMode="auto">
          <a:xfrm flipH="1">
            <a:off x="6699847" y="2841078"/>
            <a:ext cx="413768" cy="427589"/>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5" name="Line 84"/>
          <p:cNvSpPr>
            <a:spLocks noChangeShapeType="1"/>
          </p:cNvSpPr>
          <p:nvPr/>
        </p:nvSpPr>
        <p:spPr bwMode="auto">
          <a:xfrm>
            <a:off x="6375859" y="2956643"/>
            <a:ext cx="334397" cy="312025"/>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6" name="Line 85"/>
          <p:cNvSpPr>
            <a:spLocks noChangeShapeType="1"/>
          </p:cNvSpPr>
          <p:nvPr/>
        </p:nvSpPr>
        <p:spPr bwMode="auto">
          <a:xfrm flipV="1">
            <a:off x="6342029" y="3268668"/>
            <a:ext cx="368228" cy="479594"/>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7" name="Line 86"/>
          <p:cNvSpPr>
            <a:spLocks noChangeShapeType="1"/>
          </p:cNvSpPr>
          <p:nvPr/>
        </p:nvSpPr>
        <p:spPr bwMode="auto">
          <a:xfrm flipH="1" flipV="1">
            <a:off x="6714160" y="3268668"/>
            <a:ext cx="418973" cy="381364"/>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8" name="Line 87"/>
          <p:cNvSpPr>
            <a:spLocks noChangeShapeType="1"/>
          </p:cNvSpPr>
          <p:nvPr/>
        </p:nvSpPr>
        <p:spPr bwMode="auto">
          <a:xfrm>
            <a:off x="6137747" y="2552166"/>
            <a:ext cx="640170" cy="86674"/>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89" name="Line 88"/>
          <p:cNvSpPr>
            <a:spLocks noChangeShapeType="1"/>
          </p:cNvSpPr>
          <p:nvPr/>
        </p:nvSpPr>
        <p:spPr bwMode="auto">
          <a:xfrm flipH="1">
            <a:off x="6787025" y="1980121"/>
            <a:ext cx="506150" cy="652941"/>
          </a:xfrm>
          <a:prstGeom prst="line">
            <a:avLst/>
          </a:prstGeom>
          <a:ln>
            <a:solidFill>
              <a:schemeClr val="tx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90" name="Rectangle 89"/>
          <p:cNvSpPr>
            <a:spLocks noChangeArrowheads="1"/>
          </p:cNvSpPr>
          <p:nvPr/>
        </p:nvSpPr>
        <p:spPr bwMode="auto">
          <a:xfrm>
            <a:off x="6025848" y="4363643"/>
            <a:ext cx="1385733" cy="420367"/>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82049" tIns="40305" rIns="82049" bIns="40305">
            <a:spAutoFit/>
          </a:bodyPr>
          <a:lstStyle/>
          <a:p>
            <a:pPr algn="ctr" defTabSz="828675" eaLnBrk="0" hangingPunct="0"/>
            <a:r>
              <a:rPr lang="en-US" sz="2200" b="1" dirty="0">
                <a:solidFill>
                  <a:schemeClr val="tx1"/>
                </a:solidFill>
              </a:rPr>
              <a:t>Template</a:t>
            </a:r>
          </a:p>
        </p:txBody>
      </p:sp>
      <p:sp>
        <p:nvSpPr>
          <p:cNvPr id="91" name="Line 90"/>
          <p:cNvSpPr>
            <a:spLocks noChangeShapeType="1"/>
          </p:cNvSpPr>
          <p:nvPr/>
        </p:nvSpPr>
        <p:spPr bwMode="auto">
          <a:xfrm>
            <a:off x="5623790" y="2893082"/>
            <a:ext cx="2071443" cy="0"/>
          </a:xfrm>
          <a:prstGeom prst="line">
            <a:avLst/>
          </a:prstGeom>
          <a:ln>
            <a:solidFill>
              <a:schemeClr val="tx1"/>
            </a:solidFill>
            <a:headEnd type="triangle" w="med" len="med"/>
            <a:tailEnd type="triangle" w="med" len="me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92" name="Line 91"/>
          <p:cNvSpPr>
            <a:spLocks noChangeShapeType="1"/>
          </p:cNvSpPr>
          <p:nvPr/>
        </p:nvSpPr>
        <p:spPr bwMode="auto">
          <a:xfrm>
            <a:off x="6651704" y="1702766"/>
            <a:ext cx="0" cy="2588650"/>
          </a:xfrm>
          <a:prstGeom prst="line">
            <a:avLst/>
          </a:prstGeom>
          <a:ln>
            <a:solidFill>
              <a:schemeClr val="tx1"/>
            </a:solidFill>
            <a:headEnd type="triangle" w="med" len="med"/>
            <a:tailEnd type="triangle" w="med" len="med"/>
          </a:ln>
        </p:spPr>
        <p:style>
          <a:lnRef idx="1">
            <a:schemeClr val="accent3"/>
          </a:lnRef>
          <a:fillRef idx="2">
            <a:schemeClr val="accent3"/>
          </a:fillRef>
          <a:effectRef idx="1">
            <a:schemeClr val="accent3"/>
          </a:effectRef>
          <a:fontRef idx="minor">
            <a:schemeClr val="dk1"/>
          </a:fontRef>
        </p:style>
        <p:txBody>
          <a:bodyPr wrap="none" anchor="ctr"/>
          <a:lstStyle/>
          <a:p>
            <a:endParaRPr lang="en-US">
              <a:solidFill>
                <a:schemeClr val="tx1"/>
              </a:solidFill>
            </a:endParaRPr>
          </a:p>
        </p:txBody>
      </p:sp>
      <p:sp>
        <p:nvSpPr>
          <p:cNvPr id="93" name="Rectangle 92"/>
          <p:cNvSpPr>
            <a:spLocks noChangeArrowheads="1"/>
          </p:cNvSpPr>
          <p:nvPr/>
        </p:nvSpPr>
        <p:spPr bwMode="auto">
          <a:xfrm>
            <a:off x="7825349" y="2732736"/>
            <a:ext cx="300567" cy="327915"/>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82049" tIns="40305" rIns="82049" bIns="40305">
            <a:spAutoFit/>
          </a:bodyPr>
          <a:lstStyle/>
          <a:p>
            <a:pPr algn="ctr" defTabSz="828675" eaLnBrk="0" hangingPunct="0"/>
            <a:r>
              <a:rPr lang="en-US" sz="1600" b="1" dirty="0">
                <a:solidFill>
                  <a:schemeClr val="tx1"/>
                </a:solidFill>
                <a:latin typeface="OfficinaSans" pitchFamily="2" charset="0"/>
              </a:rPr>
              <a:t>X</a:t>
            </a:r>
          </a:p>
        </p:txBody>
      </p:sp>
      <p:sp>
        <p:nvSpPr>
          <p:cNvPr id="94" name="Rectangle 93"/>
          <p:cNvSpPr>
            <a:spLocks noChangeArrowheads="1"/>
          </p:cNvSpPr>
          <p:nvPr/>
        </p:nvSpPr>
        <p:spPr bwMode="auto">
          <a:xfrm>
            <a:off x="6494264" y="1295400"/>
            <a:ext cx="290158" cy="327915"/>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82049" tIns="40305" rIns="82049" bIns="40305">
            <a:spAutoFit/>
          </a:bodyPr>
          <a:lstStyle/>
          <a:p>
            <a:pPr algn="ctr" defTabSz="828675" eaLnBrk="0" hangingPunct="0"/>
            <a:r>
              <a:rPr lang="en-US" sz="1600" b="1" dirty="0">
                <a:solidFill>
                  <a:schemeClr val="tx1"/>
                </a:solidFill>
                <a:latin typeface="OfficinaSans" pitchFamily="2" charset="0"/>
              </a:rPr>
              <a:t>Y</a:t>
            </a:r>
          </a:p>
        </p:txBody>
      </p:sp>
      <p:sp>
        <p:nvSpPr>
          <p:cNvPr id="95" name="Rectangle 94"/>
          <p:cNvSpPr>
            <a:spLocks noChangeArrowheads="1"/>
          </p:cNvSpPr>
          <p:nvPr/>
        </p:nvSpPr>
        <p:spPr bwMode="auto">
          <a:xfrm>
            <a:off x="1066800" y="2673350"/>
            <a:ext cx="1217270" cy="635395"/>
          </a:xfrm>
          <a:prstGeom prst="rect">
            <a:avLst/>
          </a:prstGeom>
          <a:noFill/>
          <a:ln w="12700">
            <a:noFill/>
            <a:miter lim="800000"/>
            <a:headEnd/>
            <a:tailEnd/>
          </a:ln>
          <a:effectLst/>
        </p:spPr>
        <p:txBody>
          <a:bodyPr wrap="none" lIns="82049" tIns="40305" rIns="82049" bIns="40305">
            <a:spAutoFit/>
          </a:bodyPr>
          <a:lstStyle/>
          <a:p>
            <a:pPr algn="ctr" defTabSz="828675" eaLnBrk="0" hangingPunct="0"/>
            <a:r>
              <a:rPr lang="en-US" b="1" dirty="0"/>
              <a:t>Ridge</a:t>
            </a:r>
            <a:br>
              <a:rPr lang="en-US" b="1" dirty="0"/>
            </a:br>
            <a:r>
              <a:rPr lang="en-US" b="1" dirty="0"/>
              <a:t>Branches</a:t>
            </a:r>
          </a:p>
        </p:txBody>
      </p:sp>
      <p:sp>
        <p:nvSpPr>
          <p:cNvPr id="96" name="Line 95"/>
          <p:cNvSpPr>
            <a:spLocks noChangeShapeType="1"/>
          </p:cNvSpPr>
          <p:nvPr/>
        </p:nvSpPr>
        <p:spPr bwMode="auto">
          <a:xfrm flipH="1">
            <a:off x="2367585" y="2682875"/>
            <a:ext cx="195263" cy="266700"/>
          </a:xfrm>
          <a:prstGeom prst="line">
            <a:avLst/>
          </a:prstGeom>
          <a:noFill/>
          <a:ln w="12700">
            <a:solidFill>
              <a:srgbClr val="FC0128"/>
            </a:solidFill>
            <a:round/>
            <a:headEnd type="triangle" w="med" len="med"/>
            <a:tailEnd/>
          </a:ln>
          <a:effectLst>
            <a:outerShdw dist="12700" dir="5400000" algn="ctr" rotWithShape="0">
              <a:schemeClr val="bg2"/>
            </a:outerShdw>
          </a:effectLst>
        </p:spPr>
        <p:txBody>
          <a:bodyPr wrap="none" anchor="ctr"/>
          <a:lstStyle/>
          <a:p>
            <a:endParaRPr lang="en-US"/>
          </a:p>
        </p:txBody>
      </p:sp>
      <p:sp>
        <p:nvSpPr>
          <p:cNvPr id="97" name="Line 96"/>
          <p:cNvSpPr>
            <a:spLocks noChangeShapeType="1"/>
          </p:cNvSpPr>
          <p:nvPr/>
        </p:nvSpPr>
        <p:spPr bwMode="auto">
          <a:xfrm>
            <a:off x="2370760" y="2971800"/>
            <a:ext cx="349250" cy="0"/>
          </a:xfrm>
          <a:prstGeom prst="line">
            <a:avLst/>
          </a:prstGeom>
          <a:noFill/>
          <a:ln w="12700">
            <a:solidFill>
              <a:srgbClr val="FC0128"/>
            </a:solidFill>
            <a:round/>
            <a:headEnd/>
            <a:tailEnd type="triangle" w="med" len="med"/>
          </a:ln>
          <a:effectLst>
            <a:outerShdw dist="12700" dir="5400000" algn="ctr" rotWithShape="0">
              <a:schemeClr val="bg2"/>
            </a:outerShdw>
          </a:effectLst>
        </p:spPr>
        <p:txBody>
          <a:bodyPr wrap="none" anchor="ctr"/>
          <a:lstStyle/>
          <a:p>
            <a:endParaRPr lang="en-US"/>
          </a:p>
        </p:txBody>
      </p:sp>
      <p:sp>
        <p:nvSpPr>
          <p:cNvPr id="98" name="Line 97"/>
          <p:cNvSpPr>
            <a:spLocks noChangeShapeType="1"/>
          </p:cNvSpPr>
          <p:nvPr/>
        </p:nvSpPr>
        <p:spPr bwMode="auto">
          <a:xfrm>
            <a:off x="2377110" y="2978150"/>
            <a:ext cx="187325" cy="230187"/>
          </a:xfrm>
          <a:prstGeom prst="line">
            <a:avLst/>
          </a:prstGeom>
          <a:noFill/>
          <a:ln w="12700">
            <a:solidFill>
              <a:srgbClr val="FC0128"/>
            </a:solidFill>
            <a:round/>
            <a:headEnd/>
            <a:tailEnd type="triangle" w="med" len="med"/>
          </a:ln>
          <a:effectLst>
            <a:outerShdw dist="12700" dir="5400000" algn="ctr" rotWithShape="0">
              <a:schemeClr val="bg2"/>
            </a:outerShdw>
          </a:effectLst>
        </p:spPr>
        <p:txBody>
          <a:bodyPr wrap="none" anchor="ctr"/>
          <a:lstStyle/>
          <a:p>
            <a:endParaRPr lang="en-US"/>
          </a:p>
        </p:txBody>
      </p:sp>
      <p:sp>
        <p:nvSpPr>
          <p:cNvPr id="99" name="Rectangle 98"/>
          <p:cNvSpPr>
            <a:spLocks noChangeArrowheads="1"/>
          </p:cNvSpPr>
          <p:nvPr/>
        </p:nvSpPr>
        <p:spPr bwMode="auto">
          <a:xfrm>
            <a:off x="4105957" y="2644775"/>
            <a:ext cx="1076206" cy="635395"/>
          </a:xfrm>
          <a:prstGeom prst="rect">
            <a:avLst/>
          </a:prstGeom>
          <a:noFill/>
          <a:ln w="12700">
            <a:noFill/>
            <a:miter lim="800000"/>
            <a:headEnd/>
            <a:tailEnd/>
          </a:ln>
          <a:effectLst/>
        </p:spPr>
        <p:txBody>
          <a:bodyPr wrap="none" lIns="82049" tIns="40305" rIns="82049" bIns="40305">
            <a:spAutoFit/>
          </a:bodyPr>
          <a:lstStyle/>
          <a:p>
            <a:pPr algn="ctr" defTabSz="828675" eaLnBrk="0" hangingPunct="0"/>
            <a:r>
              <a:rPr lang="en-US" b="1" dirty="0"/>
              <a:t>Ridge</a:t>
            </a:r>
          </a:p>
          <a:p>
            <a:pPr algn="ctr" defTabSz="828675" eaLnBrk="0" hangingPunct="0"/>
            <a:r>
              <a:rPr lang="en-US" b="1" dirty="0"/>
              <a:t>Endings</a:t>
            </a:r>
          </a:p>
        </p:txBody>
      </p:sp>
      <p:sp>
        <p:nvSpPr>
          <p:cNvPr id="100" name="Line 99"/>
          <p:cNvSpPr>
            <a:spLocks noChangeShapeType="1"/>
          </p:cNvSpPr>
          <p:nvPr/>
        </p:nvSpPr>
        <p:spPr bwMode="auto">
          <a:xfrm>
            <a:off x="3770935" y="2884487"/>
            <a:ext cx="361950" cy="0"/>
          </a:xfrm>
          <a:prstGeom prst="line">
            <a:avLst/>
          </a:prstGeom>
          <a:noFill/>
          <a:ln w="12700">
            <a:solidFill>
              <a:srgbClr val="FC0128"/>
            </a:solidFill>
            <a:round/>
            <a:headEnd type="triangle" w="med" len="med"/>
            <a:tailEnd/>
          </a:ln>
          <a:effectLst>
            <a:outerShdw dist="12700" dir="5400000" algn="ctr" rotWithShape="0">
              <a:schemeClr val="bg2"/>
            </a:outerShdw>
          </a:effectLst>
        </p:spPr>
        <p:txBody>
          <a:bodyPr wrap="none" anchor="ctr"/>
          <a:lstStyle/>
          <a:p>
            <a:endParaRPr lang="en-US"/>
          </a:p>
        </p:txBody>
      </p:sp>
      <p:sp>
        <p:nvSpPr>
          <p:cNvPr id="101" name="Line 100"/>
          <p:cNvSpPr>
            <a:spLocks noChangeShapeType="1"/>
          </p:cNvSpPr>
          <p:nvPr/>
        </p:nvSpPr>
        <p:spPr bwMode="auto">
          <a:xfrm flipV="1">
            <a:off x="3726485" y="2878137"/>
            <a:ext cx="411163" cy="436563"/>
          </a:xfrm>
          <a:prstGeom prst="line">
            <a:avLst/>
          </a:prstGeom>
          <a:noFill/>
          <a:ln w="12700">
            <a:solidFill>
              <a:srgbClr val="FC0128"/>
            </a:solidFill>
            <a:round/>
            <a:headEnd type="triangle" w="med" len="med"/>
            <a:tailEnd/>
          </a:ln>
          <a:effectLst>
            <a:outerShdw dist="12700" dir="5400000" algn="ctr" rotWithShape="0">
              <a:schemeClr val="bg2"/>
            </a:outerShdw>
          </a:effectLst>
        </p:spPr>
        <p:txBody>
          <a:bodyPr wrap="none" anchor="ctr"/>
          <a:lstStyle/>
          <a:p>
            <a:endParaRPr lang="en-US"/>
          </a:p>
        </p:txBody>
      </p:sp>
      <p:sp>
        <p:nvSpPr>
          <p:cNvPr id="102"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14 </a:t>
            </a:r>
          </a:p>
        </p:txBody>
      </p:sp>
      <p:pic>
        <p:nvPicPr>
          <p:cNvPr id="103" name="Picture 102"/>
          <p:cNvPicPr>
            <a:picLocks noChangeAspect="1"/>
          </p:cNvPicPr>
          <p:nvPr/>
        </p:nvPicPr>
        <p:blipFill>
          <a:blip r:embed="rId2"/>
          <a:stretch>
            <a:fillRect/>
          </a:stretch>
        </p:blipFill>
        <p:spPr>
          <a:xfrm>
            <a:off x="4267200" y="5181600"/>
            <a:ext cx="4724400" cy="1586472"/>
          </a:xfrm>
          <a:prstGeom prst="rect">
            <a:avLst/>
          </a:prstGeom>
        </p:spPr>
      </p:pic>
    </p:spTree>
    <p:extLst>
      <p:ext uri="{BB962C8B-B14F-4D97-AF65-F5344CB8AC3E}">
        <p14:creationId xmlns:p14="http://schemas.microsoft.com/office/powerpoint/2010/main" val="2900466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and Matching</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896120"/>
            <a:ext cx="2312547" cy="334198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752600"/>
            <a:ext cx="2312547" cy="3341985"/>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4962" y="2201605"/>
            <a:ext cx="3048006" cy="2731014"/>
          </a:xfrm>
          <a:prstGeom prst="rect">
            <a:avLst/>
          </a:prstGeom>
        </p:spPr>
      </p:pic>
      <p:sp>
        <p:nvSpPr>
          <p:cNvPr id="7"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15 </a:t>
            </a:r>
          </a:p>
        </p:txBody>
      </p:sp>
      <p:pic>
        <p:nvPicPr>
          <p:cNvPr id="8" name="Picture 7"/>
          <p:cNvPicPr>
            <a:picLocks noChangeAspect="1"/>
          </p:cNvPicPr>
          <p:nvPr/>
        </p:nvPicPr>
        <p:blipFill>
          <a:blip r:embed="rId5"/>
          <a:stretch>
            <a:fillRect/>
          </a:stretch>
        </p:blipFill>
        <p:spPr>
          <a:xfrm>
            <a:off x="4267200" y="5181600"/>
            <a:ext cx="4724400" cy="1586472"/>
          </a:xfrm>
          <a:prstGeom prst="rect">
            <a:avLst/>
          </a:prstGeom>
        </p:spPr>
      </p:pic>
    </p:spTree>
    <p:extLst>
      <p:ext uri="{BB962C8B-B14F-4D97-AF65-F5344CB8AC3E}">
        <p14:creationId xmlns:p14="http://schemas.microsoft.com/office/powerpoint/2010/main" val="2604435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Fusion</a:t>
            </a:r>
            <a:endParaRPr lang="en-US" dirty="0"/>
          </a:p>
        </p:txBody>
      </p:sp>
      <p:grpSp>
        <p:nvGrpSpPr>
          <p:cNvPr id="4" name="Group 3"/>
          <p:cNvGrpSpPr>
            <a:grpSpLocks/>
          </p:cNvGrpSpPr>
          <p:nvPr/>
        </p:nvGrpSpPr>
        <p:grpSpPr bwMode="auto">
          <a:xfrm>
            <a:off x="762000" y="1295400"/>
            <a:ext cx="7848600" cy="3733800"/>
            <a:chOff x="578" y="1833"/>
            <a:chExt cx="4663" cy="1503"/>
          </a:xfrm>
        </p:grpSpPr>
        <p:pic>
          <p:nvPicPr>
            <p:cNvPr id="5" name="Picture 4" descr="Overview"/>
            <p:cNvPicPr>
              <a:picLocks noChangeAspect="1" noChangeArrowheads="1"/>
            </p:cNvPicPr>
            <p:nvPr/>
          </p:nvPicPr>
          <p:blipFill>
            <a:blip r:embed="rId4" cstate="print"/>
            <a:srcRect/>
            <a:stretch>
              <a:fillRect/>
            </a:stretch>
          </p:blipFill>
          <p:spPr bwMode="auto">
            <a:xfrm>
              <a:off x="578" y="1833"/>
              <a:ext cx="4663" cy="1503"/>
            </a:xfrm>
            <a:prstGeom prst="rect">
              <a:avLst/>
            </a:prstGeom>
            <a:noFill/>
            <a:ln w="9525">
              <a:noFill/>
              <a:miter lim="800000"/>
              <a:headEnd/>
              <a:tailEnd/>
            </a:ln>
          </p:spPr>
        </p:pic>
        <p:grpSp>
          <p:nvGrpSpPr>
            <p:cNvPr id="6" name="Group 5"/>
            <p:cNvGrpSpPr>
              <a:grpSpLocks/>
            </p:cNvGrpSpPr>
            <p:nvPr/>
          </p:nvGrpSpPr>
          <p:grpSpPr bwMode="auto">
            <a:xfrm>
              <a:off x="1088" y="1894"/>
              <a:ext cx="327" cy="415"/>
              <a:chOff x="1093" y="1905"/>
              <a:chExt cx="315" cy="400"/>
            </a:xfrm>
          </p:grpSpPr>
          <p:sp>
            <p:nvSpPr>
              <p:cNvPr id="7" name="AutoShape 6"/>
              <p:cNvSpPr>
                <a:spLocks noChangeArrowheads="1"/>
              </p:cNvSpPr>
              <p:nvPr/>
            </p:nvSpPr>
            <p:spPr bwMode="auto">
              <a:xfrm>
                <a:off x="1093" y="1905"/>
                <a:ext cx="315" cy="400"/>
              </a:xfrm>
              <a:prstGeom prst="roundRect">
                <a:avLst>
                  <a:gd name="adj" fmla="val 16667"/>
                </a:avLst>
              </a:prstGeom>
              <a:solidFill>
                <a:schemeClr val="bg1"/>
              </a:solidFill>
              <a:ln w="9525">
                <a:noFill/>
                <a:round/>
                <a:headEnd/>
                <a:tailEnd/>
              </a:ln>
            </p:spPr>
            <p:txBody>
              <a:bodyPr wrap="none" anchor="ctr"/>
              <a:lstStyle/>
              <a:p>
                <a:endParaRPr lang="en-US"/>
              </a:p>
            </p:txBody>
          </p:sp>
          <p:graphicFrame>
            <p:nvGraphicFramePr>
              <p:cNvPr id="8" name="Object 7"/>
              <p:cNvGraphicFramePr>
                <a:graphicFrameLocks noChangeAspect="1"/>
              </p:cNvGraphicFramePr>
              <p:nvPr/>
            </p:nvGraphicFramePr>
            <p:xfrm>
              <a:off x="1095" y="1982"/>
              <a:ext cx="313" cy="234"/>
            </p:xfrm>
            <a:graphic>
              <a:graphicData uri="http://schemas.openxmlformats.org/presentationml/2006/ole">
                <mc:AlternateContent xmlns:mc="http://schemas.openxmlformats.org/markup-compatibility/2006">
                  <mc:Choice xmlns:v="urn:schemas-microsoft-com:vml" Requires="v">
                    <p:oleObj spid="_x0000_s4156" name="Photo Editor Photo" r:id="rId5" imgW="3809524" imgH="2857899" progId="">
                      <p:embed/>
                    </p:oleObj>
                  </mc:Choice>
                  <mc:Fallback>
                    <p:oleObj name="Photo Editor Photo" r:id="rId5" imgW="3809524" imgH="2857899"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5" y="1982"/>
                            <a:ext cx="313"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pic>
        <p:nvPicPr>
          <p:cNvPr id="9" name="Picture 8"/>
          <p:cNvPicPr>
            <a:picLocks noChangeAspect="1"/>
          </p:cNvPicPr>
          <p:nvPr/>
        </p:nvPicPr>
        <p:blipFill>
          <a:blip r:embed="rId7"/>
          <a:stretch>
            <a:fillRect/>
          </a:stretch>
        </p:blipFill>
        <p:spPr>
          <a:xfrm>
            <a:off x="4267200" y="5181600"/>
            <a:ext cx="4724400" cy="1586472"/>
          </a:xfrm>
          <a:prstGeom prst="rect">
            <a:avLst/>
          </a:prstGeom>
        </p:spPr>
      </p:pic>
      <p:sp>
        <p:nvSpPr>
          <p:cNvPr id="10"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16 </a:t>
            </a:r>
          </a:p>
        </p:txBody>
      </p:sp>
    </p:spTree>
    <p:extLst>
      <p:ext uri="{BB962C8B-B14F-4D97-AF65-F5344CB8AC3E}">
        <p14:creationId xmlns:p14="http://schemas.microsoft.com/office/powerpoint/2010/main" val="3658164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0"/>
            <a:ext cx="8578850" cy="1143000"/>
          </a:xfrm>
        </p:spPr>
        <p:txBody>
          <a:bodyPr/>
          <a:lstStyle/>
          <a:p>
            <a:r>
              <a:rPr lang="en-US" dirty="0" smtClean="0"/>
              <a:t>Examples of Biometric Technology</a:t>
            </a:r>
            <a:endParaRPr lang="en-US" dirty="0"/>
          </a:p>
        </p:txBody>
      </p:sp>
      <p:sp>
        <p:nvSpPr>
          <p:cNvPr id="3" name="Content Placeholder 2"/>
          <p:cNvSpPr>
            <a:spLocks noGrp="1"/>
          </p:cNvSpPr>
          <p:nvPr>
            <p:ph idx="1"/>
          </p:nvPr>
        </p:nvSpPr>
        <p:spPr>
          <a:xfrm>
            <a:off x="217488" y="1219200"/>
            <a:ext cx="8709025" cy="4572000"/>
          </a:xfrm>
        </p:spPr>
        <p:txBody>
          <a:bodyPr/>
          <a:lstStyle/>
          <a:p>
            <a:endParaRPr lang="en-US" sz="2000" b="0" dirty="0" smtClean="0"/>
          </a:p>
          <a:p>
            <a:endParaRPr lang="en-US" sz="2000" b="0" dirty="0" smtClean="0"/>
          </a:p>
          <a:p>
            <a:pPr marL="0" indent="0">
              <a:buNone/>
            </a:pPr>
            <a:endParaRPr lang="en-US" sz="1100" b="0" dirty="0" smtClean="0"/>
          </a:p>
          <a:p>
            <a:pPr marL="0" indent="0">
              <a:buNone/>
            </a:pPr>
            <a:r>
              <a:rPr lang="en-US" sz="2000" b="0" dirty="0"/>
              <a:t>	</a:t>
            </a:r>
          </a:p>
        </p:txBody>
      </p:sp>
      <p:pic>
        <p:nvPicPr>
          <p:cNvPr id="1026" name="Picture 2" descr="C:\Users\pbowlus\Pictures\rapidhit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784" t="8911" r="19638" b="-1658"/>
          <a:stretch/>
        </p:blipFill>
        <p:spPr bwMode="auto">
          <a:xfrm>
            <a:off x="152400" y="990600"/>
            <a:ext cx="3295650" cy="23940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9600" y="5105400"/>
            <a:ext cx="4083169" cy="646331"/>
          </a:xfrm>
          <a:prstGeom prst="rect">
            <a:avLst/>
          </a:prstGeom>
          <a:noFill/>
        </p:spPr>
        <p:txBody>
          <a:bodyPr wrap="none" rtlCol="0">
            <a:spAutoFit/>
          </a:bodyPr>
          <a:lstStyle/>
          <a:p>
            <a:r>
              <a:rPr lang="en-US" dirty="0" smtClean="0"/>
              <a:t>Each run requires 2 sample cartridges</a:t>
            </a:r>
          </a:p>
          <a:p>
            <a:r>
              <a:rPr lang="en-US" dirty="0" smtClean="0"/>
              <a:t>and 2 reagent cartridges.</a:t>
            </a:r>
            <a:endParaRPr lang="en-US" dirty="0"/>
          </a:p>
        </p:txBody>
      </p:sp>
      <p:pic>
        <p:nvPicPr>
          <p:cNvPr id="6" name="Picture 5"/>
          <p:cNvPicPr>
            <a:picLocks noChangeAspect="1"/>
          </p:cNvPicPr>
          <p:nvPr/>
        </p:nvPicPr>
        <p:blipFill>
          <a:blip r:embed="rId4"/>
          <a:stretch>
            <a:fillRect/>
          </a:stretch>
        </p:blipFill>
        <p:spPr>
          <a:xfrm>
            <a:off x="3581400" y="990600"/>
            <a:ext cx="3779056" cy="2120899"/>
          </a:xfrm>
          <a:prstGeom prst="rect">
            <a:avLst/>
          </a:prstGeom>
        </p:spPr>
      </p:pic>
      <p:pic>
        <p:nvPicPr>
          <p:cNvPr id="10" name="Picture 9"/>
          <p:cNvPicPr>
            <a:picLocks noChangeAspect="1"/>
          </p:cNvPicPr>
          <p:nvPr/>
        </p:nvPicPr>
        <p:blipFill>
          <a:blip r:embed="rId5"/>
          <a:stretch>
            <a:fillRect/>
          </a:stretch>
        </p:blipFill>
        <p:spPr>
          <a:xfrm>
            <a:off x="152400" y="3568700"/>
            <a:ext cx="2073885" cy="1993900"/>
          </a:xfrm>
          <a:prstGeom prst="rect">
            <a:avLst/>
          </a:prstGeom>
        </p:spPr>
      </p:pic>
      <p:pic>
        <p:nvPicPr>
          <p:cNvPr id="11" name="Picture 10"/>
          <p:cNvPicPr>
            <a:picLocks noChangeAspect="1"/>
          </p:cNvPicPr>
          <p:nvPr/>
        </p:nvPicPr>
        <p:blipFill>
          <a:blip r:embed="rId6"/>
          <a:stretch>
            <a:fillRect/>
          </a:stretch>
        </p:blipFill>
        <p:spPr>
          <a:xfrm>
            <a:off x="5669950" y="3200400"/>
            <a:ext cx="3454400" cy="2590800"/>
          </a:xfrm>
          <a:prstGeom prst="rect">
            <a:avLst/>
          </a:prstGeom>
        </p:spPr>
      </p:pic>
      <p:pic>
        <p:nvPicPr>
          <p:cNvPr id="12" name="Picture 11"/>
          <p:cNvPicPr>
            <a:picLocks noChangeAspect="1"/>
          </p:cNvPicPr>
          <p:nvPr/>
        </p:nvPicPr>
        <p:blipFill>
          <a:blip r:embed="rId7"/>
          <a:stretch>
            <a:fillRect/>
          </a:stretch>
        </p:blipFill>
        <p:spPr>
          <a:xfrm>
            <a:off x="2514600" y="3733800"/>
            <a:ext cx="2895600" cy="1875246"/>
          </a:xfrm>
          <a:prstGeom prst="rect">
            <a:avLst/>
          </a:prstGeom>
        </p:spPr>
      </p:pic>
      <p:sp>
        <p:nvSpPr>
          <p:cNvPr id="13"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17 </a:t>
            </a:r>
          </a:p>
        </p:txBody>
      </p:sp>
    </p:spTree>
    <p:extLst>
      <p:ext uri="{BB962C8B-B14F-4D97-AF65-F5344CB8AC3E}">
        <p14:creationId xmlns:p14="http://schemas.microsoft.com/office/powerpoint/2010/main" val="109176235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Biometrics</a:t>
            </a:r>
            <a:endParaRPr lang="en-US" dirty="0"/>
          </a:p>
        </p:txBody>
      </p:sp>
      <p:sp>
        <p:nvSpPr>
          <p:cNvPr id="4" name="TextBox 3"/>
          <p:cNvSpPr txBox="1"/>
          <p:nvPr/>
        </p:nvSpPr>
        <p:spPr>
          <a:xfrm>
            <a:off x="249152" y="1169773"/>
            <a:ext cx="8763000" cy="830997"/>
          </a:xfrm>
          <a:prstGeom prst="rect">
            <a:avLst/>
          </a:prstGeom>
          <a:noFill/>
        </p:spPr>
        <p:txBody>
          <a:bodyPr wrap="square" rtlCol="0">
            <a:spAutoFit/>
          </a:bodyPr>
          <a:lstStyle/>
          <a:p>
            <a:endParaRPr lang="en-US" sz="2400" b="1" dirty="0" smtClean="0"/>
          </a:p>
          <a:p>
            <a:endParaRPr lang="en-US" sz="2400" b="1" dirty="0"/>
          </a:p>
        </p:txBody>
      </p:sp>
      <p:pic>
        <p:nvPicPr>
          <p:cNvPr id="6" name="Picture 4"/>
          <p:cNvPicPr>
            <a:picLocks noChangeAspect="1" noChangeArrowheads="1"/>
          </p:cNvPicPr>
          <p:nvPr/>
        </p:nvPicPr>
        <p:blipFill>
          <a:blip r:embed="rId3" cstate="print"/>
          <a:srcRect/>
          <a:stretch>
            <a:fillRect/>
          </a:stretch>
        </p:blipFill>
        <p:spPr bwMode="auto">
          <a:xfrm>
            <a:off x="387080" y="2246572"/>
            <a:ext cx="8229600" cy="2425700"/>
          </a:xfrm>
          <a:prstGeom prst="rect">
            <a:avLst/>
          </a:prstGeom>
          <a:noFill/>
          <a:ln w="12700">
            <a:noFill/>
            <a:miter lim="800000"/>
            <a:headEnd/>
            <a:tailEnd/>
          </a:ln>
        </p:spPr>
      </p:pic>
      <p:sp>
        <p:nvSpPr>
          <p:cNvPr id="7" name="TextBox 4"/>
          <p:cNvSpPr txBox="1">
            <a:spLocks noChangeArrowheads="1"/>
          </p:cNvSpPr>
          <p:nvPr/>
        </p:nvSpPr>
        <p:spPr bwMode="auto">
          <a:xfrm>
            <a:off x="7886430" y="4407160"/>
            <a:ext cx="685800" cy="261937"/>
          </a:xfrm>
          <a:prstGeom prst="rect">
            <a:avLst/>
          </a:prstGeom>
          <a:solidFill>
            <a:schemeClr val="bg1"/>
          </a:solidFill>
          <a:ln w="9525">
            <a:noFill/>
            <a:miter lim="800000"/>
            <a:headEnd/>
            <a:tailEnd/>
          </a:ln>
        </p:spPr>
        <p:txBody>
          <a:bodyPr>
            <a:spAutoFit/>
          </a:bodyPr>
          <a:lstStyle/>
          <a:p>
            <a:pPr algn="ctr"/>
            <a:r>
              <a:rPr lang="en-US" sz="1100"/>
              <a:t>smell</a:t>
            </a:r>
          </a:p>
        </p:txBody>
      </p:sp>
      <p:sp>
        <p:nvSpPr>
          <p:cNvPr id="8" name="Rectangle 7"/>
          <p:cNvSpPr/>
          <p:nvPr/>
        </p:nvSpPr>
        <p:spPr>
          <a:xfrm>
            <a:off x="401368" y="2856172"/>
            <a:ext cx="2447925" cy="873125"/>
          </a:xfrm>
          <a:prstGeom prst="rect">
            <a:avLst/>
          </a:prstGeom>
          <a:solidFill>
            <a:srgbClr val="FFFF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450580" y="1254385"/>
            <a:ext cx="1995488" cy="6524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NGI / TWIC / </a:t>
            </a:r>
          </a:p>
          <a:p>
            <a:pPr algn="ctr">
              <a:defRPr/>
            </a:pPr>
            <a:r>
              <a:rPr lang="en-US" sz="1400" b="1" dirty="0" smtClean="0">
                <a:solidFill>
                  <a:schemeClr val="tx1"/>
                </a:solidFill>
              </a:rPr>
              <a:t>USVISIT </a:t>
            </a:r>
            <a:r>
              <a:rPr lang="en-US" sz="1400" b="1" dirty="0">
                <a:solidFill>
                  <a:schemeClr val="tx1"/>
                </a:solidFill>
              </a:rPr>
              <a:t>/ </a:t>
            </a:r>
            <a:br>
              <a:rPr lang="en-US" sz="1400" b="1" dirty="0">
                <a:solidFill>
                  <a:schemeClr val="tx1"/>
                </a:solidFill>
              </a:rPr>
            </a:br>
            <a:r>
              <a:rPr lang="en-US" sz="1400" b="1" dirty="0" err="1" smtClean="0">
                <a:solidFill>
                  <a:schemeClr val="tx1"/>
                </a:solidFill>
              </a:rPr>
              <a:t>DoS</a:t>
            </a:r>
            <a:r>
              <a:rPr lang="en-US" sz="1400" b="1" dirty="0" smtClean="0">
                <a:solidFill>
                  <a:schemeClr val="tx1"/>
                </a:solidFill>
              </a:rPr>
              <a:t> / </a:t>
            </a:r>
            <a:r>
              <a:rPr lang="en-US" sz="1400" b="1" dirty="0" err="1" smtClean="0">
                <a:solidFill>
                  <a:schemeClr val="tx1"/>
                </a:solidFill>
              </a:rPr>
              <a:t>DoD</a:t>
            </a:r>
            <a:endParaRPr lang="en-US" sz="1400" b="1" dirty="0">
              <a:solidFill>
                <a:schemeClr val="tx1"/>
              </a:solidFill>
            </a:endParaRPr>
          </a:p>
        </p:txBody>
      </p:sp>
      <p:sp>
        <p:nvSpPr>
          <p:cNvPr id="10" name="Rectangle 9"/>
          <p:cNvSpPr/>
          <p:nvPr/>
        </p:nvSpPr>
        <p:spPr>
          <a:xfrm>
            <a:off x="2552430" y="1252797"/>
            <a:ext cx="1282700" cy="4508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Border / Immigration</a:t>
            </a:r>
          </a:p>
        </p:txBody>
      </p:sp>
      <p:cxnSp>
        <p:nvCxnSpPr>
          <p:cNvPr id="11" name="Straight Arrow Connector 21"/>
          <p:cNvCxnSpPr>
            <a:cxnSpLocks noChangeShapeType="1"/>
          </p:cNvCxnSpPr>
          <p:nvPr/>
        </p:nvCxnSpPr>
        <p:spPr bwMode="auto">
          <a:xfrm rot="16200000" flipH="1">
            <a:off x="3047731" y="1843347"/>
            <a:ext cx="309562" cy="7937"/>
          </a:xfrm>
          <a:prstGeom prst="straightConnector1">
            <a:avLst/>
          </a:prstGeom>
          <a:ln>
            <a:headEnd/>
            <a:tailEnd type="arrow" w="med" len="med"/>
          </a:ln>
        </p:spPr>
        <p:style>
          <a:lnRef idx="1">
            <a:schemeClr val="accent4"/>
          </a:lnRef>
          <a:fillRef idx="0">
            <a:schemeClr val="accent4"/>
          </a:fillRef>
          <a:effectRef idx="0">
            <a:schemeClr val="accent4"/>
          </a:effectRef>
          <a:fontRef idx="minor">
            <a:schemeClr val="tx1"/>
          </a:fontRef>
        </p:style>
      </p:cxnSp>
      <p:sp>
        <p:nvSpPr>
          <p:cNvPr id="12" name="Rectangle 11"/>
          <p:cNvSpPr/>
          <p:nvPr/>
        </p:nvSpPr>
        <p:spPr>
          <a:xfrm>
            <a:off x="4046268" y="1252797"/>
            <a:ext cx="962025" cy="4508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Finance Industry</a:t>
            </a:r>
          </a:p>
        </p:txBody>
      </p:sp>
      <p:sp>
        <p:nvSpPr>
          <p:cNvPr id="13" name="Left Brace 25"/>
          <p:cNvSpPr>
            <a:spLocks/>
          </p:cNvSpPr>
          <p:nvPr/>
        </p:nvSpPr>
        <p:spPr bwMode="auto">
          <a:xfrm rot="5400000">
            <a:off x="4328049" y="1367891"/>
            <a:ext cx="320675" cy="1258887"/>
          </a:xfrm>
          <a:prstGeom prst="leftBrace">
            <a:avLst>
              <a:gd name="adj1" fmla="val 8324"/>
              <a:gd name="adj2" fmla="val 50000"/>
            </a:avLst>
          </a:prstGeom>
          <a:ln>
            <a:headEnd/>
            <a:tailEnd/>
          </a:ln>
        </p:spPr>
        <p:style>
          <a:lnRef idx="1">
            <a:schemeClr val="accent4"/>
          </a:lnRef>
          <a:fillRef idx="0">
            <a:schemeClr val="accent4"/>
          </a:fillRef>
          <a:effectRef idx="0">
            <a:schemeClr val="accent4"/>
          </a:effectRef>
          <a:fontRef idx="minor">
            <a:schemeClr val="tx1"/>
          </a:fontRef>
        </p:style>
        <p:txBody>
          <a:bodyPr/>
          <a:lstStyle/>
          <a:p>
            <a:endParaRPr lang="en-US"/>
          </a:p>
        </p:txBody>
      </p:sp>
      <p:sp>
        <p:nvSpPr>
          <p:cNvPr id="14" name="Left Brace 26"/>
          <p:cNvSpPr>
            <a:spLocks/>
          </p:cNvSpPr>
          <p:nvPr/>
        </p:nvSpPr>
        <p:spPr bwMode="auto">
          <a:xfrm rot="5400000">
            <a:off x="6359255" y="878147"/>
            <a:ext cx="330200" cy="2222500"/>
          </a:xfrm>
          <a:prstGeom prst="leftBrace">
            <a:avLst>
              <a:gd name="adj1" fmla="val 8351"/>
              <a:gd name="adj2" fmla="val 50000"/>
            </a:avLst>
          </a:prstGeom>
          <a:ln>
            <a:headEnd/>
            <a:tailEnd/>
          </a:ln>
        </p:spPr>
        <p:style>
          <a:lnRef idx="1">
            <a:schemeClr val="accent4"/>
          </a:lnRef>
          <a:fillRef idx="0">
            <a:schemeClr val="accent4"/>
          </a:fillRef>
          <a:effectRef idx="0">
            <a:schemeClr val="accent4"/>
          </a:effectRef>
          <a:fontRef idx="minor">
            <a:schemeClr val="tx1"/>
          </a:fontRef>
        </p:style>
        <p:txBody>
          <a:bodyPr/>
          <a:lstStyle/>
          <a:p>
            <a:endParaRPr lang="en-US"/>
          </a:p>
        </p:txBody>
      </p:sp>
      <p:sp>
        <p:nvSpPr>
          <p:cNvPr id="15" name="Rectangle 14"/>
          <p:cNvSpPr/>
          <p:nvPr/>
        </p:nvSpPr>
        <p:spPr>
          <a:xfrm>
            <a:off x="6051280" y="1251210"/>
            <a:ext cx="962025" cy="4508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Intel / </a:t>
            </a:r>
            <a:r>
              <a:rPr lang="en-US" sz="1400" b="1" dirty="0" smtClean="0">
                <a:solidFill>
                  <a:schemeClr val="tx1"/>
                </a:solidFill>
              </a:rPr>
              <a:t>SIGINT</a:t>
            </a:r>
            <a:endParaRPr lang="en-US" sz="1400" b="1" dirty="0">
              <a:solidFill>
                <a:schemeClr val="tx1"/>
              </a:solidFill>
            </a:endParaRPr>
          </a:p>
        </p:txBody>
      </p:sp>
      <p:sp>
        <p:nvSpPr>
          <p:cNvPr id="16" name="Rectangle 15"/>
          <p:cNvSpPr/>
          <p:nvPr/>
        </p:nvSpPr>
        <p:spPr>
          <a:xfrm>
            <a:off x="7653068" y="1248035"/>
            <a:ext cx="1014412" cy="6238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Intel / Defense / HLS</a:t>
            </a:r>
          </a:p>
        </p:txBody>
      </p:sp>
      <p:cxnSp>
        <p:nvCxnSpPr>
          <p:cNvPr id="17" name="Straight Arrow Connector 29"/>
          <p:cNvCxnSpPr>
            <a:cxnSpLocks noChangeShapeType="1"/>
          </p:cNvCxnSpPr>
          <p:nvPr/>
        </p:nvCxnSpPr>
        <p:spPr bwMode="auto">
          <a:xfrm rot="16200000" flipH="1">
            <a:off x="7972949" y="2031466"/>
            <a:ext cx="311150" cy="7938"/>
          </a:xfrm>
          <a:prstGeom prst="straightConnector1">
            <a:avLst/>
          </a:prstGeom>
          <a:ln>
            <a:headEnd/>
            <a:tailEnd type="arrow" w="med" len="med"/>
          </a:ln>
        </p:spPr>
        <p:style>
          <a:lnRef idx="1">
            <a:schemeClr val="accent4"/>
          </a:lnRef>
          <a:fillRef idx="0">
            <a:schemeClr val="accent4"/>
          </a:fillRef>
          <a:effectRef idx="0">
            <a:schemeClr val="accent4"/>
          </a:effectRef>
          <a:fontRef idx="minor">
            <a:schemeClr val="tx1"/>
          </a:fontRef>
        </p:style>
      </p:cxnSp>
      <p:sp>
        <p:nvSpPr>
          <p:cNvPr id="18" name="Rectangle 17"/>
          <p:cNvSpPr/>
          <p:nvPr/>
        </p:nvSpPr>
        <p:spPr>
          <a:xfrm>
            <a:off x="2646093" y="5126297"/>
            <a:ext cx="1260475" cy="4508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Checkpoints</a:t>
            </a:r>
          </a:p>
        </p:txBody>
      </p:sp>
      <p:sp>
        <p:nvSpPr>
          <p:cNvPr id="19" name="Rectangle 18"/>
          <p:cNvSpPr/>
          <p:nvPr/>
        </p:nvSpPr>
        <p:spPr>
          <a:xfrm>
            <a:off x="328343" y="5135822"/>
            <a:ext cx="965200" cy="7556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Access Control</a:t>
            </a:r>
          </a:p>
          <a:p>
            <a:pPr algn="ctr">
              <a:defRPr/>
            </a:pPr>
            <a:r>
              <a:rPr lang="en-US" sz="1400" b="1" dirty="0">
                <a:solidFill>
                  <a:schemeClr val="tx1"/>
                </a:solidFill>
              </a:rPr>
              <a:t>(rare)</a:t>
            </a:r>
          </a:p>
        </p:txBody>
      </p:sp>
      <p:sp>
        <p:nvSpPr>
          <p:cNvPr id="20" name="Rectangle 19"/>
          <p:cNvSpPr/>
          <p:nvPr/>
        </p:nvSpPr>
        <p:spPr>
          <a:xfrm>
            <a:off x="1334818" y="5134235"/>
            <a:ext cx="966787" cy="4508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Private Uses</a:t>
            </a:r>
          </a:p>
        </p:txBody>
      </p:sp>
      <p:cxnSp>
        <p:nvCxnSpPr>
          <p:cNvPr id="21" name="Straight Arrow Connector 33"/>
          <p:cNvCxnSpPr>
            <a:cxnSpLocks noChangeShapeType="1"/>
            <a:stCxn id="20" idx="0"/>
          </p:cNvCxnSpPr>
          <p:nvPr/>
        </p:nvCxnSpPr>
        <p:spPr bwMode="auto">
          <a:xfrm rot="16200000" flipV="1">
            <a:off x="1536430" y="4851660"/>
            <a:ext cx="407988" cy="157162"/>
          </a:xfrm>
          <a:prstGeom prst="straightConnector1">
            <a:avLst/>
          </a:prstGeom>
          <a:ln>
            <a:headEnd/>
            <a:tailEnd type="arrow"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34"/>
          <p:cNvCxnSpPr>
            <a:cxnSpLocks noChangeShapeType="1"/>
            <a:stCxn id="18" idx="0"/>
          </p:cNvCxnSpPr>
          <p:nvPr/>
        </p:nvCxnSpPr>
        <p:spPr bwMode="auto">
          <a:xfrm rot="5400000" flipH="1" flipV="1">
            <a:off x="3069955" y="4919922"/>
            <a:ext cx="412750" cy="0"/>
          </a:xfrm>
          <a:prstGeom prst="straightConnector1">
            <a:avLst/>
          </a:prstGeom>
          <a:ln>
            <a:headEnd/>
            <a:tailEnd type="arrow" w="med" len="med"/>
          </a:ln>
        </p:spPr>
        <p:style>
          <a:lnRef idx="1">
            <a:schemeClr val="accent4"/>
          </a:lnRef>
          <a:fillRef idx="0">
            <a:schemeClr val="accent4"/>
          </a:fillRef>
          <a:effectRef idx="0">
            <a:schemeClr val="accent4"/>
          </a:effectRef>
          <a:fontRef idx="minor">
            <a:schemeClr val="tx1"/>
          </a:fontRef>
        </p:style>
      </p:cxnSp>
      <p:cxnSp>
        <p:nvCxnSpPr>
          <p:cNvPr id="23" name="Straight Arrow Connector 35"/>
          <p:cNvCxnSpPr>
            <a:cxnSpLocks noChangeShapeType="1"/>
            <a:stCxn id="19" idx="0"/>
          </p:cNvCxnSpPr>
          <p:nvPr/>
        </p:nvCxnSpPr>
        <p:spPr bwMode="auto">
          <a:xfrm rot="16200000" flipV="1">
            <a:off x="568850" y="4893728"/>
            <a:ext cx="468312" cy="15875"/>
          </a:xfrm>
          <a:prstGeom prst="straightConnector1">
            <a:avLst/>
          </a:prstGeom>
          <a:ln>
            <a:headEnd/>
            <a:tailEnd type="arrow" w="med" len="med"/>
          </a:ln>
        </p:spPr>
        <p:style>
          <a:lnRef idx="1">
            <a:schemeClr val="accent4"/>
          </a:lnRef>
          <a:fillRef idx="0">
            <a:schemeClr val="accent4"/>
          </a:fillRef>
          <a:effectRef idx="0">
            <a:schemeClr val="accent4"/>
          </a:effectRef>
          <a:fontRef idx="minor">
            <a:schemeClr val="tx1"/>
          </a:fontRef>
        </p:style>
      </p:cxnSp>
      <p:sp>
        <p:nvSpPr>
          <p:cNvPr id="24" name="Rectangle 23"/>
          <p:cNvSpPr/>
          <p:nvPr/>
        </p:nvSpPr>
        <p:spPr>
          <a:xfrm>
            <a:off x="4004993" y="5131060"/>
            <a:ext cx="1033462" cy="4524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Forensics</a:t>
            </a:r>
          </a:p>
        </p:txBody>
      </p:sp>
      <p:cxnSp>
        <p:nvCxnSpPr>
          <p:cNvPr id="25" name="Straight Arrow Connector 45"/>
          <p:cNvCxnSpPr>
            <a:cxnSpLocks noChangeShapeType="1"/>
          </p:cNvCxnSpPr>
          <p:nvPr/>
        </p:nvCxnSpPr>
        <p:spPr bwMode="auto">
          <a:xfrm rot="16200000" flipV="1">
            <a:off x="4139930" y="4789747"/>
            <a:ext cx="457200" cy="234950"/>
          </a:xfrm>
          <a:prstGeom prst="straightConnector1">
            <a:avLst/>
          </a:prstGeom>
          <a:ln>
            <a:headEnd/>
            <a:tailEnd type="arrow" w="med" len="med"/>
          </a:ln>
        </p:spPr>
        <p:style>
          <a:lnRef idx="1">
            <a:schemeClr val="accent4"/>
          </a:lnRef>
          <a:fillRef idx="0">
            <a:schemeClr val="accent4"/>
          </a:fillRef>
          <a:effectRef idx="0">
            <a:schemeClr val="accent4"/>
          </a:effectRef>
          <a:fontRef idx="minor">
            <a:schemeClr val="tx1"/>
          </a:fontRef>
        </p:style>
      </p:cxnSp>
      <p:sp>
        <p:nvSpPr>
          <p:cNvPr id="26" name="Rectangle 25"/>
          <p:cNvSpPr/>
          <p:nvPr/>
        </p:nvSpPr>
        <p:spPr>
          <a:xfrm>
            <a:off x="7791180" y="5129472"/>
            <a:ext cx="10287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LE/ Defense / HLS</a:t>
            </a:r>
          </a:p>
        </p:txBody>
      </p:sp>
      <p:cxnSp>
        <p:nvCxnSpPr>
          <p:cNvPr id="27" name="Straight Arrow Connector 48"/>
          <p:cNvCxnSpPr>
            <a:cxnSpLocks noChangeShapeType="1"/>
          </p:cNvCxnSpPr>
          <p:nvPr/>
        </p:nvCxnSpPr>
        <p:spPr bwMode="auto">
          <a:xfrm rot="16200000" flipV="1">
            <a:off x="7999143" y="4891347"/>
            <a:ext cx="469900" cy="15875"/>
          </a:xfrm>
          <a:prstGeom prst="straightConnector1">
            <a:avLst/>
          </a:prstGeom>
          <a:ln>
            <a:headEnd/>
            <a:tailEnd type="arrow" w="med" len="med"/>
          </a:ln>
        </p:spPr>
        <p:style>
          <a:lnRef idx="1">
            <a:schemeClr val="accent4"/>
          </a:lnRef>
          <a:fillRef idx="0">
            <a:schemeClr val="accent4"/>
          </a:fillRef>
          <a:effectRef idx="0">
            <a:schemeClr val="accent4"/>
          </a:effectRef>
          <a:fontRef idx="minor">
            <a:schemeClr val="tx1"/>
          </a:fontRef>
        </p:style>
      </p:cxnSp>
      <p:sp>
        <p:nvSpPr>
          <p:cNvPr id="28" name="Rectangle 27"/>
          <p:cNvSpPr/>
          <p:nvPr/>
        </p:nvSpPr>
        <p:spPr>
          <a:xfrm>
            <a:off x="6000480" y="5053272"/>
            <a:ext cx="1644650" cy="6635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LE / Defense / Intel / HLS / Forensics</a:t>
            </a:r>
          </a:p>
        </p:txBody>
      </p:sp>
      <p:cxnSp>
        <p:nvCxnSpPr>
          <p:cNvPr id="29" name="Straight Arrow Connector 58"/>
          <p:cNvCxnSpPr>
            <a:cxnSpLocks noChangeShapeType="1"/>
          </p:cNvCxnSpPr>
          <p:nvPr/>
        </p:nvCxnSpPr>
        <p:spPr bwMode="auto">
          <a:xfrm flipV="1">
            <a:off x="6899005" y="4672272"/>
            <a:ext cx="473075" cy="458788"/>
          </a:xfrm>
          <a:prstGeom prst="straightConnector1">
            <a:avLst/>
          </a:prstGeom>
          <a:ln>
            <a:headEnd/>
            <a:tailEnd type="arrow" w="med" len="med"/>
          </a:ln>
        </p:spPr>
        <p:style>
          <a:lnRef idx="1">
            <a:schemeClr val="accent4"/>
          </a:lnRef>
          <a:fillRef idx="0">
            <a:schemeClr val="accent4"/>
          </a:fillRef>
          <a:effectRef idx="0">
            <a:schemeClr val="accent4"/>
          </a:effectRef>
          <a:fontRef idx="minor">
            <a:schemeClr val="tx1"/>
          </a:fontRef>
        </p:style>
      </p:cxnSp>
      <p:sp>
        <p:nvSpPr>
          <p:cNvPr id="30" name="Left Brace 26"/>
          <p:cNvSpPr>
            <a:spLocks/>
          </p:cNvSpPr>
          <p:nvPr/>
        </p:nvSpPr>
        <p:spPr bwMode="auto">
          <a:xfrm rot="5400000">
            <a:off x="1384030" y="957522"/>
            <a:ext cx="330200" cy="2222500"/>
          </a:xfrm>
          <a:prstGeom prst="leftBrace">
            <a:avLst>
              <a:gd name="adj1" fmla="val 8351"/>
              <a:gd name="adj2" fmla="val 50000"/>
            </a:avLst>
          </a:prstGeom>
          <a:ln>
            <a:headEnd/>
            <a:tailEnd/>
          </a:ln>
        </p:spPr>
        <p:style>
          <a:lnRef idx="1">
            <a:schemeClr val="accent4"/>
          </a:lnRef>
          <a:fillRef idx="0">
            <a:schemeClr val="accent4"/>
          </a:fillRef>
          <a:effectRef idx="0">
            <a:schemeClr val="accent4"/>
          </a:effectRef>
          <a:fontRef idx="minor">
            <a:schemeClr val="tx1"/>
          </a:fontRef>
        </p:style>
        <p:txBody>
          <a:bodyPr/>
          <a:lstStyle/>
          <a:p>
            <a:endParaRPr lang="en-US"/>
          </a:p>
        </p:txBody>
      </p:sp>
      <p:sp>
        <p:nvSpPr>
          <p:cNvPr id="31" name="Slide Number Placeholder 4"/>
          <p:cNvSpPr>
            <a:spLocks noGrp="1"/>
          </p:cNvSpPr>
          <p:nvPr>
            <p:ph type="sldNum" sz="quarter" idx="4294967295"/>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dirty="0" smtClean="0">
                <a:solidFill>
                  <a:srgbClr val="6A737B"/>
                </a:solidFill>
              </a:rPr>
              <a:t>18 </a:t>
            </a:r>
          </a:p>
        </p:txBody>
      </p:sp>
    </p:spTree>
    <p:extLst>
      <p:ext uri="{BB962C8B-B14F-4D97-AF65-F5344CB8AC3E}">
        <p14:creationId xmlns:p14="http://schemas.microsoft.com/office/powerpoint/2010/main" val="357323629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533400" y="3327400"/>
            <a:ext cx="2209800" cy="1473200"/>
          </a:xfrm>
          <a:prstGeom prst="rect">
            <a:avLst/>
          </a:prstGeom>
        </p:spPr>
      </p:pic>
      <p:sp>
        <p:nvSpPr>
          <p:cNvPr id="2" name="Title 1"/>
          <p:cNvSpPr>
            <a:spLocks noGrp="1"/>
          </p:cNvSpPr>
          <p:nvPr>
            <p:ph type="title"/>
          </p:nvPr>
        </p:nvSpPr>
        <p:spPr>
          <a:xfrm>
            <a:off x="285750" y="152400"/>
            <a:ext cx="8578850" cy="1143000"/>
          </a:xfrm>
        </p:spPr>
        <p:txBody>
          <a:bodyPr/>
          <a:lstStyle/>
          <a:p>
            <a:r>
              <a:rPr lang="en-US" dirty="0" smtClean="0"/>
              <a:t>Large Scale Federal Government Biometrics Related Programs</a:t>
            </a:r>
            <a:endParaRPr lang="en-US" dirty="0"/>
          </a:p>
        </p:txBody>
      </p:sp>
      <p:pic>
        <p:nvPicPr>
          <p:cNvPr id="6" name="Picture 5"/>
          <p:cNvPicPr>
            <a:picLocks noChangeAspect="1"/>
          </p:cNvPicPr>
          <p:nvPr/>
        </p:nvPicPr>
        <p:blipFill>
          <a:blip r:embed="rId3"/>
          <a:stretch>
            <a:fillRect/>
          </a:stretch>
        </p:blipFill>
        <p:spPr>
          <a:xfrm>
            <a:off x="609600" y="1447800"/>
            <a:ext cx="1752600" cy="1747731"/>
          </a:xfrm>
          <a:prstGeom prst="rect">
            <a:avLst/>
          </a:prstGeom>
        </p:spPr>
      </p:pic>
      <p:pic>
        <p:nvPicPr>
          <p:cNvPr id="7" name="Picture 6"/>
          <p:cNvPicPr>
            <a:picLocks noChangeAspect="1"/>
          </p:cNvPicPr>
          <p:nvPr/>
        </p:nvPicPr>
        <p:blipFill>
          <a:blip r:embed="rId4"/>
          <a:stretch>
            <a:fillRect/>
          </a:stretch>
        </p:blipFill>
        <p:spPr>
          <a:xfrm>
            <a:off x="6781800" y="4267200"/>
            <a:ext cx="1752600" cy="1750410"/>
          </a:xfrm>
          <a:prstGeom prst="rect">
            <a:avLst/>
          </a:prstGeom>
        </p:spPr>
      </p:pic>
      <p:pic>
        <p:nvPicPr>
          <p:cNvPr id="8" name="Picture 7"/>
          <p:cNvPicPr>
            <a:picLocks noChangeAspect="1"/>
          </p:cNvPicPr>
          <p:nvPr/>
        </p:nvPicPr>
        <p:blipFill>
          <a:blip r:embed="rId5"/>
          <a:stretch>
            <a:fillRect/>
          </a:stretch>
        </p:blipFill>
        <p:spPr>
          <a:xfrm>
            <a:off x="3733800" y="1447800"/>
            <a:ext cx="1676400" cy="1676400"/>
          </a:xfrm>
          <a:prstGeom prst="rect">
            <a:avLst/>
          </a:prstGeom>
        </p:spPr>
      </p:pic>
      <p:pic>
        <p:nvPicPr>
          <p:cNvPr id="9" name="Picture 8"/>
          <p:cNvPicPr>
            <a:picLocks noChangeAspect="1"/>
          </p:cNvPicPr>
          <p:nvPr/>
        </p:nvPicPr>
        <p:blipFill>
          <a:blip r:embed="rId6"/>
          <a:stretch>
            <a:fillRect/>
          </a:stretch>
        </p:blipFill>
        <p:spPr>
          <a:xfrm>
            <a:off x="3733800" y="4191000"/>
            <a:ext cx="1752600" cy="1805253"/>
          </a:xfrm>
          <a:prstGeom prst="rect">
            <a:avLst/>
          </a:prstGeom>
        </p:spPr>
      </p:pic>
      <p:pic>
        <p:nvPicPr>
          <p:cNvPr id="10" name="Picture 9"/>
          <p:cNvPicPr>
            <a:picLocks noChangeAspect="1"/>
          </p:cNvPicPr>
          <p:nvPr/>
        </p:nvPicPr>
        <p:blipFill>
          <a:blip r:embed="rId7"/>
          <a:stretch>
            <a:fillRect/>
          </a:stretch>
        </p:blipFill>
        <p:spPr>
          <a:xfrm>
            <a:off x="6781800" y="1447800"/>
            <a:ext cx="1600200" cy="1600200"/>
          </a:xfrm>
          <a:prstGeom prst="rect">
            <a:avLst/>
          </a:prstGeom>
        </p:spPr>
      </p:pic>
      <p:sp>
        <p:nvSpPr>
          <p:cNvPr id="12" name="TextBox 11"/>
          <p:cNvSpPr txBox="1"/>
          <p:nvPr/>
        </p:nvSpPr>
        <p:spPr>
          <a:xfrm>
            <a:off x="609600" y="3200400"/>
            <a:ext cx="1752600" cy="523220"/>
          </a:xfrm>
          <a:prstGeom prst="rect">
            <a:avLst/>
          </a:prstGeom>
          <a:noFill/>
        </p:spPr>
        <p:txBody>
          <a:bodyPr wrap="square" rtlCol="0">
            <a:spAutoFit/>
          </a:bodyPr>
          <a:lstStyle/>
          <a:p>
            <a:pPr algn="ctr"/>
            <a:r>
              <a:rPr lang="en-US" sz="2800" dirty="0" smtClean="0">
                <a:solidFill>
                  <a:srgbClr val="558ED5"/>
                </a:solidFill>
              </a:rPr>
              <a:t>IDENT</a:t>
            </a:r>
            <a:endParaRPr lang="en-US" sz="2800" dirty="0">
              <a:solidFill>
                <a:srgbClr val="558ED5"/>
              </a:solidFill>
            </a:endParaRPr>
          </a:p>
        </p:txBody>
      </p:sp>
      <p:sp>
        <p:nvSpPr>
          <p:cNvPr id="13" name="TextBox 12"/>
          <p:cNvSpPr txBox="1"/>
          <p:nvPr/>
        </p:nvSpPr>
        <p:spPr>
          <a:xfrm>
            <a:off x="3657600" y="3124200"/>
            <a:ext cx="1981200" cy="954107"/>
          </a:xfrm>
          <a:prstGeom prst="rect">
            <a:avLst/>
          </a:prstGeom>
          <a:noFill/>
        </p:spPr>
        <p:txBody>
          <a:bodyPr wrap="square" rtlCol="0">
            <a:spAutoFit/>
          </a:bodyPr>
          <a:lstStyle/>
          <a:p>
            <a:pPr algn="ctr"/>
            <a:r>
              <a:rPr lang="en-US" sz="2800" dirty="0" err="1" smtClean="0">
                <a:solidFill>
                  <a:srgbClr val="558ED5"/>
                </a:solidFill>
              </a:rPr>
              <a:t>BioVISA</a:t>
            </a:r>
            <a:endParaRPr lang="en-US" sz="2800" dirty="0" smtClean="0">
              <a:solidFill>
                <a:srgbClr val="558ED5"/>
              </a:solidFill>
            </a:endParaRPr>
          </a:p>
          <a:p>
            <a:pPr algn="ctr"/>
            <a:r>
              <a:rPr lang="en-US" sz="2800" dirty="0" smtClean="0">
                <a:solidFill>
                  <a:srgbClr val="558ED5"/>
                </a:solidFill>
              </a:rPr>
              <a:t>Passports</a:t>
            </a:r>
            <a:endParaRPr lang="en-US" sz="2800" dirty="0">
              <a:solidFill>
                <a:srgbClr val="558ED5"/>
              </a:solidFill>
            </a:endParaRPr>
          </a:p>
        </p:txBody>
      </p:sp>
      <p:sp>
        <p:nvSpPr>
          <p:cNvPr id="14" name="TextBox 13"/>
          <p:cNvSpPr txBox="1"/>
          <p:nvPr/>
        </p:nvSpPr>
        <p:spPr>
          <a:xfrm>
            <a:off x="3886200" y="6096000"/>
            <a:ext cx="1752600" cy="523220"/>
          </a:xfrm>
          <a:prstGeom prst="rect">
            <a:avLst/>
          </a:prstGeom>
          <a:noFill/>
        </p:spPr>
        <p:txBody>
          <a:bodyPr wrap="square" rtlCol="0">
            <a:spAutoFit/>
          </a:bodyPr>
          <a:lstStyle/>
          <a:p>
            <a:pPr algn="ctr"/>
            <a:r>
              <a:rPr lang="en-US" sz="2800" dirty="0" smtClean="0">
                <a:solidFill>
                  <a:srgbClr val="558ED5"/>
                </a:solidFill>
              </a:rPr>
              <a:t>NGI</a:t>
            </a:r>
            <a:endParaRPr lang="en-US" sz="2800" dirty="0">
              <a:solidFill>
                <a:srgbClr val="558ED5"/>
              </a:solidFill>
            </a:endParaRPr>
          </a:p>
        </p:txBody>
      </p:sp>
      <p:sp>
        <p:nvSpPr>
          <p:cNvPr id="15" name="TextBox 14"/>
          <p:cNvSpPr txBox="1"/>
          <p:nvPr/>
        </p:nvSpPr>
        <p:spPr>
          <a:xfrm>
            <a:off x="6858000" y="6019800"/>
            <a:ext cx="1752600" cy="523220"/>
          </a:xfrm>
          <a:prstGeom prst="rect">
            <a:avLst/>
          </a:prstGeom>
          <a:noFill/>
        </p:spPr>
        <p:txBody>
          <a:bodyPr wrap="square" rtlCol="0">
            <a:spAutoFit/>
          </a:bodyPr>
          <a:lstStyle/>
          <a:p>
            <a:pPr algn="ctr"/>
            <a:r>
              <a:rPr lang="en-US" sz="2800" dirty="0" smtClean="0">
                <a:solidFill>
                  <a:srgbClr val="558ED5"/>
                </a:solidFill>
              </a:rPr>
              <a:t>ABIS</a:t>
            </a:r>
            <a:endParaRPr lang="en-US" sz="2800" dirty="0">
              <a:solidFill>
                <a:srgbClr val="558ED5"/>
              </a:solidFill>
            </a:endParaRPr>
          </a:p>
        </p:txBody>
      </p:sp>
      <p:sp>
        <p:nvSpPr>
          <p:cNvPr id="16" name="TextBox 15"/>
          <p:cNvSpPr txBox="1"/>
          <p:nvPr/>
        </p:nvSpPr>
        <p:spPr>
          <a:xfrm>
            <a:off x="6705600" y="3200400"/>
            <a:ext cx="1752600" cy="523220"/>
          </a:xfrm>
          <a:prstGeom prst="rect">
            <a:avLst/>
          </a:prstGeom>
          <a:noFill/>
        </p:spPr>
        <p:txBody>
          <a:bodyPr wrap="square" rtlCol="0">
            <a:spAutoFit/>
          </a:bodyPr>
          <a:lstStyle/>
          <a:p>
            <a:pPr algn="ctr"/>
            <a:r>
              <a:rPr lang="en-US" sz="2800" dirty="0" smtClean="0">
                <a:solidFill>
                  <a:srgbClr val="558ED5"/>
                </a:solidFill>
              </a:rPr>
              <a:t>TIDE</a:t>
            </a:r>
            <a:endParaRPr lang="en-US" sz="2800" dirty="0">
              <a:solidFill>
                <a:srgbClr val="558ED5"/>
              </a:solidFill>
            </a:endParaRPr>
          </a:p>
        </p:txBody>
      </p:sp>
      <p:pic>
        <p:nvPicPr>
          <p:cNvPr id="17" name="Picture 16"/>
          <p:cNvPicPr>
            <a:picLocks noChangeAspect="1"/>
          </p:cNvPicPr>
          <p:nvPr/>
        </p:nvPicPr>
        <p:blipFill>
          <a:blip r:embed="rId8"/>
          <a:stretch>
            <a:fillRect/>
          </a:stretch>
        </p:blipFill>
        <p:spPr>
          <a:xfrm>
            <a:off x="533400" y="4419600"/>
            <a:ext cx="1993900" cy="1993900"/>
          </a:xfrm>
          <a:prstGeom prst="rect">
            <a:avLst/>
          </a:prstGeom>
        </p:spPr>
      </p:pic>
      <p:sp>
        <p:nvSpPr>
          <p:cNvPr id="18"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19 </a:t>
            </a:r>
          </a:p>
        </p:txBody>
      </p:sp>
    </p:spTree>
    <p:extLst>
      <p:ext uri="{BB962C8B-B14F-4D97-AF65-F5344CB8AC3E}">
        <p14:creationId xmlns:p14="http://schemas.microsoft.com/office/powerpoint/2010/main" val="15302129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85750" y="-152400"/>
            <a:ext cx="8578850" cy="1143000"/>
          </a:xfrm>
        </p:spPr>
        <p:txBody>
          <a:bodyPr/>
          <a:lstStyle/>
          <a:p>
            <a:pPr algn="ctr"/>
            <a:r>
              <a:rPr lang="en-US" altLang="en-US" dirty="0" smtClean="0"/>
              <a:t>Back to the Future</a:t>
            </a:r>
          </a:p>
        </p:txBody>
      </p:sp>
      <p:pic>
        <p:nvPicPr>
          <p:cNvPr id="1945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838200"/>
            <a:ext cx="6248400" cy="475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460" name="Straight Arrow Connector 6"/>
          <p:cNvCxnSpPr>
            <a:cxnSpLocks noChangeShapeType="1"/>
          </p:cNvCxnSpPr>
          <p:nvPr/>
        </p:nvCxnSpPr>
        <p:spPr bwMode="auto">
          <a:xfrm>
            <a:off x="381000" y="2133600"/>
            <a:ext cx="2971800" cy="0"/>
          </a:xfrm>
          <a:prstGeom prst="straightConnector1">
            <a:avLst/>
          </a:prstGeom>
          <a:noFill/>
          <a:ln w="38100" algn="ctr">
            <a:solidFill>
              <a:srgbClr val="FF0000"/>
            </a:solidFill>
            <a:round/>
            <a:headEnd/>
            <a:tailEnd type="triangle" w="med" len="med"/>
          </a:ln>
        </p:spPr>
      </p:cxnSp>
      <p:cxnSp>
        <p:nvCxnSpPr>
          <p:cNvPr id="19461" name="Straight Arrow Connector 8"/>
          <p:cNvCxnSpPr>
            <a:cxnSpLocks noChangeShapeType="1"/>
          </p:cNvCxnSpPr>
          <p:nvPr/>
        </p:nvCxnSpPr>
        <p:spPr bwMode="auto">
          <a:xfrm flipV="1">
            <a:off x="533400" y="3505200"/>
            <a:ext cx="3200400" cy="990600"/>
          </a:xfrm>
          <a:prstGeom prst="straightConnector1">
            <a:avLst/>
          </a:prstGeom>
          <a:noFill/>
          <a:ln w="38100" algn="ctr">
            <a:solidFill>
              <a:srgbClr val="FF0000"/>
            </a:solidFill>
            <a:round/>
            <a:headEnd/>
            <a:tailEnd type="triangle" w="med" len="med"/>
          </a:ln>
        </p:spPr>
      </p:cxnSp>
      <p:cxnSp>
        <p:nvCxnSpPr>
          <p:cNvPr id="19462" name="Straight Arrow Connector 10"/>
          <p:cNvCxnSpPr>
            <a:cxnSpLocks noChangeShapeType="1"/>
          </p:cNvCxnSpPr>
          <p:nvPr/>
        </p:nvCxnSpPr>
        <p:spPr bwMode="auto">
          <a:xfrm>
            <a:off x="5410200" y="2971800"/>
            <a:ext cx="838200" cy="457200"/>
          </a:xfrm>
          <a:prstGeom prst="straightConnector1">
            <a:avLst/>
          </a:prstGeom>
          <a:noFill/>
          <a:ln w="38100" algn="ctr">
            <a:solidFill>
              <a:srgbClr val="FF0000"/>
            </a:solidFill>
            <a:round/>
            <a:headEnd/>
            <a:tailEnd type="triangle" w="med" len="med"/>
          </a:ln>
        </p:spPr>
      </p:cxnSp>
      <p:cxnSp>
        <p:nvCxnSpPr>
          <p:cNvPr id="19463" name="Straight Arrow Connector 12"/>
          <p:cNvCxnSpPr>
            <a:cxnSpLocks noChangeShapeType="1"/>
          </p:cNvCxnSpPr>
          <p:nvPr/>
        </p:nvCxnSpPr>
        <p:spPr bwMode="auto">
          <a:xfrm flipH="1" flipV="1">
            <a:off x="6172200" y="4876800"/>
            <a:ext cx="457200" cy="533400"/>
          </a:xfrm>
          <a:prstGeom prst="straightConnector1">
            <a:avLst/>
          </a:prstGeom>
          <a:noFill/>
          <a:ln w="38100" algn="ctr">
            <a:solidFill>
              <a:srgbClr val="FF0000"/>
            </a:solidFill>
            <a:round/>
            <a:headEnd/>
            <a:tailEnd type="triangle" w="med" len="med"/>
          </a:ln>
        </p:spPr>
      </p:cxnSp>
      <p:pic>
        <p:nvPicPr>
          <p:cNvPr id="9" name="Picture 8"/>
          <p:cNvPicPr>
            <a:picLocks noChangeAspect="1"/>
          </p:cNvPicPr>
          <p:nvPr/>
        </p:nvPicPr>
        <p:blipFill>
          <a:blip r:embed="rId4"/>
          <a:stretch>
            <a:fillRect/>
          </a:stretch>
        </p:blipFill>
        <p:spPr>
          <a:xfrm>
            <a:off x="4419600" y="5410200"/>
            <a:ext cx="4724400" cy="1586472"/>
          </a:xfrm>
          <a:prstGeom prst="rect">
            <a:avLst/>
          </a:prstGeom>
        </p:spPr>
      </p:pic>
      <p:sp>
        <p:nvSpPr>
          <p:cNvPr id="10"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20 </a:t>
            </a:r>
          </a:p>
        </p:txBody>
      </p:sp>
    </p:spTree>
    <p:extLst>
      <p:ext uri="{BB962C8B-B14F-4D97-AF65-F5344CB8AC3E}">
        <p14:creationId xmlns:p14="http://schemas.microsoft.com/office/powerpoint/2010/main" val="246334534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5"/>
          <p:cNvSpPr>
            <a:spLocks noGrp="1"/>
          </p:cNvSpPr>
          <p:nvPr>
            <p:ph type="title"/>
          </p:nvPr>
        </p:nvSpPr>
        <p:spPr>
          <a:xfrm>
            <a:off x="285750" y="-304800"/>
            <a:ext cx="8578850" cy="1143000"/>
          </a:xfrm>
        </p:spPr>
        <p:txBody>
          <a:bodyPr/>
          <a:lstStyle/>
          <a:p>
            <a:pPr algn="ctr"/>
            <a:r>
              <a:rPr lang="en-US" altLang="en-US" dirty="0" smtClean="0"/>
              <a:t>Where did biometric technology go in 2015?</a:t>
            </a:r>
          </a:p>
        </p:txBody>
      </p:sp>
      <p:pic>
        <p:nvPicPr>
          <p:cNvPr id="2150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685800"/>
            <a:ext cx="76200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4419600" y="5271528"/>
            <a:ext cx="4724400" cy="1586472"/>
          </a:xfrm>
          <a:prstGeom prst="rect">
            <a:avLst/>
          </a:prstGeom>
        </p:spPr>
      </p:pic>
      <p:sp>
        <p:nvSpPr>
          <p:cNvPr id="6"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21 </a:t>
            </a:r>
          </a:p>
        </p:txBody>
      </p:sp>
    </p:spTree>
    <p:extLst>
      <p:ext uri="{BB962C8B-B14F-4D97-AF65-F5344CB8AC3E}">
        <p14:creationId xmlns:p14="http://schemas.microsoft.com/office/powerpoint/2010/main" val="101894935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72" name="Rounded Rectangle 24"/>
          <p:cNvSpPr>
            <a:spLocks noChangeArrowheads="1"/>
          </p:cNvSpPr>
          <p:nvPr/>
        </p:nvSpPr>
        <p:spPr bwMode="auto">
          <a:xfrm>
            <a:off x="6248400" y="2133600"/>
            <a:ext cx="1905000" cy="3810000"/>
          </a:xfrm>
          <a:prstGeom prst="roundRect">
            <a:avLst>
              <a:gd name="adj" fmla="val 16667"/>
            </a:avLst>
          </a:prstGeom>
          <a:ln>
            <a:headEnd/>
            <a:tailEnd/>
          </a:ln>
          <a:extLst/>
        </p:spPr>
        <p:style>
          <a:lnRef idx="2">
            <a:schemeClr val="dk1"/>
          </a:lnRef>
          <a:fillRef idx="1">
            <a:schemeClr val="lt1"/>
          </a:fillRef>
          <a:effectRef idx="0">
            <a:schemeClr val="dk1"/>
          </a:effectRef>
          <a:fontRef idx="minor">
            <a:schemeClr val="dk1"/>
          </a:fontRef>
        </p:style>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solidFill>
                <a:srgbClr val="000000"/>
              </a:solidFill>
            </a:endParaRPr>
          </a:p>
        </p:txBody>
      </p:sp>
      <p:sp>
        <p:nvSpPr>
          <p:cNvPr id="23571" name="Rounded Rectangle 23"/>
          <p:cNvSpPr>
            <a:spLocks noChangeArrowheads="1"/>
          </p:cNvSpPr>
          <p:nvPr/>
        </p:nvSpPr>
        <p:spPr bwMode="auto">
          <a:xfrm>
            <a:off x="4191000" y="2133600"/>
            <a:ext cx="1905000" cy="3886200"/>
          </a:xfrm>
          <a:prstGeom prst="roundRect">
            <a:avLst>
              <a:gd name="adj" fmla="val 16667"/>
            </a:avLst>
          </a:prstGeom>
          <a:ln>
            <a:headEnd/>
            <a:tailEnd/>
          </a:ln>
          <a:extLst/>
        </p:spPr>
        <p:style>
          <a:lnRef idx="2">
            <a:schemeClr val="dk1"/>
          </a:lnRef>
          <a:fillRef idx="1">
            <a:schemeClr val="lt1"/>
          </a:fillRef>
          <a:effectRef idx="0">
            <a:schemeClr val="dk1"/>
          </a:effectRef>
          <a:fontRef idx="minor">
            <a:schemeClr val="dk1"/>
          </a:fontRef>
        </p:style>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solidFill>
                <a:srgbClr val="000000"/>
              </a:solidFill>
            </a:endParaRPr>
          </a:p>
        </p:txBody>
      </p:sp>
      <p:sp>
        <p:nvSpPr>
          <p:cNvPr id="23570" name="Rounded Rectangle 22"/>
          <p:cNvSpPr>
            <a:spLocks noChangeArrowheads="1"/>
          </p:cNvSpPr>
          <p:nvPr/>
        </p:nvSpPr>
        <p:spPr bwMode="auto">
          <a:xfrm>
            <a:off x="2133600" y="2133600"/>
            <a:ext cx="1905000" cy="3886200"/>
          </a:xfrm>
          <a:prstGeom prst="roundRect">
            <a:avLst>
              <a:gd name="adj" fmla="val 16667"/>
            </a:avLst>
          </a:prstGeom>
          <a:ln>
            <a:headEnd/>
            <a:tailEnd/>
          </a:ln>
          <a:extLst/>
        </p:spPr>
        <p:style>
          <a:lnRef idx="2">
            <a:schemeClr val="dk1"/>
          </a:lnRef>
          <a:fillRef idx="1">
            <a:schemeClr val="lt1"/>
          </a:fillRef>
          <a:effectRef idx="0">
            <a:schemeClr val="dk1"/>
          </a:effectRef>
          <a:fontRef idx="minor">
            <a:schemeClr val="dk1"/>
          </a:fontRef>
        </p:style>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solidFill>
                <a:srgbClr val="000000"/>
              </a:solidFill>
            </a:endParaRPr>
          </a:p>
        </p:txBody>
      </p:sp>
      <p:sp>
        <p:nvSpPr>
          <p:cNvPr id="23554" name="Rounded Rectangle 21"/>
          <p:cNvSpPr>
            <a:spLocks noChangeArrowheads="1"/>
          </p:cNvSpPr>
          <p:nvPr/>
        </p:nvSpPr>
        <p:spPr bwMode="auto">
          <a:xfrm>
            <a:off x="152400" y="2133600"/>
            <a:ext cx="1828800" cy="3886200"/>
          </a:xfrm>
          <a:prstGeom prst="roundRect">
            <a:avLst>
              <a:gd name="adj" fmla="val 16667"/>
            </a:avLst>
          </a:prstGeom>
          <a:ln>
            <a:headEnd/>
            <a:tailEnd/>
          </a:ln>
          <a:extLst/>
        </p:spPr>
        <p:style>
          <a:lnRef idx="2">
            <a:schemeClr val="dk1"/>
          </a:lnRef>
          <a:fillRef idx="1">
            <a:schemeClr val="lt1"/>
          </a:fillRef>
          <a:effectRef idx="0">
            <a:schemeClr val="dk1"/>
          </a:effectRef>
          <a:fontRef idx="minor">
            <a:schemeClr val="dk1"/>
          </a:fontRef>
        </p:style>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solidFill>
                <a:srgbClr val="000000"/>
              </a:solidFill>
            </a:endParaRPr>
          </a:p>
        </p:txBody>
      </p:sp>
      <p:pic>
        <p:nvPicPr>
          <p:cNvPr id="23555" name="Picture 1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4800600"/>
            <a:ext cx="16002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1200150"/>
            <a:ext cx="9906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itle 1"/>
          <p:cNvSpPr>
            <a:spLocks noGrp="1"/>
          </p:cNvSpPr>
          <p:nvPr>
            <p:ph type="title"/>
          </p:nvPr>
        </p:nvSpPr>
        <p:spPr>
          <a:xfrm>
            <a:off x="0" y="0"/>
            <a:ext cx="9144000" cy="1143000"/>
          </a:xfrm>
        </p:spPr>
        <p:txBody>
          <a:bodyPr/>
          <a:lstStyle/>
          <a:p>
            <a:pPr algn="ctr"/>
            <a:r>
              <a:rPr lang="en-US" altLang="en-US" dirty="0" smtClean="0"/>
              <a:t>Private and Commercial Sectors Take Interest</a:t>
            </a:r>
          </a:p>
        </p:txBody>
      </p:sp>
      <p:pic>
        <p:nvPicPr>
          <p:cNvPr id="23558"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463800"/>
            <a:ext cx="1371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09800" y="3467100"/>
            <a:ext cx="16764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2286000"/>
            <a:ext cx="1676400"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Diagram 8"/>
          <p:cNvGraphicFramePr/>
          <p:nvPr>
            <p:extLst>
              <p:ext uri="{D42A27DB-BD31-4B8C-83A1-F6EECF244321}">
                <p14:modId xmlns:p14="http://schemas.microsoft.com/office/powerpoint/2010/main" val="3524845462"/>
              </p:ext>
            </p:extLst>
          </p:nvPr>
        </p:nvGraphicFramePr>
        <p:xfrm>
          <a:off x="76200" y="1295400"/>
          <a:ext cx="8229600" cy="685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3562" name="Picture 10"/>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343400" y="22098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11"/>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3352800"/>
            <a:ext cx="1447800"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4" name="Picture 12"/>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04800" y="4648200"/>
            <a:ext cx="1524000"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5" name="Picture 13"/>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209800" y="4800600"/>
            <a:ext cx="1749425"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6" name="Picture 15"/>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495800" y="3505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7" name="Picture 17"/>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400800" y="2209800"/>
            <a:ext cx="1600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8" name="Picture 18"/>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6477000" y="33528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3" name="Picture 25"/>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477000" y="4800600"/>
            <a:ext cx="1519238"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22 </a:t>
            </a:r>
          </a:p>
        </p:txBody>
      </p:sp>
    </p:spTree>
    <p:extLst>
      <p:ext uri="{BB962C8B-B14F-4D97-AF65-F5344CB8AC3E}">
        <p14:creationId xmlns:p14="http://schemas.microsoft.com/office/powerpoint/2010/main" val="235976472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152400"/>
            <a:ext cx="8578850" cy="1143000"/>
          </a:xfrm>
        </p:spPr>
        <p:txBody>
          <a:bodyPr/>
          <a:lstStyle/>
          <a:p>
            <a:pPr algn="ctr"/>
            <a:r>
              <a:rPr lang="en-US" dirty="0" smtClean="0"/>
              <a:t>Benefits of Biometrics:  Security and Convenience in Cyber Space  </a:t>
            </a:r>
            <a:endParaRPr lang="en-US" dirty="0"/>
          </a:p>
        </p:txBody>
      </p:sp>
      <p:sp>
        <p:nvSpPr>
          <p:cNvPr id="4" name="TextBox 3"/>
          <p:cNvSpPr txBox="1"/>
          <p:nvPr/>
        </p:nvSpPr>
        <p:spPr>
          <a:xfrm>
            <a:off x="249152" y="1169773"/>
            <a:ext cx="8763000" cy="830997"/>
          </a:xfrm>
          <a:prstGeom prst="rect">
            <a:avLst/>
          </a:prstGeom>
          <a:noFill/>
        </p:spPr>
        <p:txBody>
          <a:bodyPr wrap="square" rtlCol="0">
            <a:spAutoFit/>
          </a:bodyPr>
          <a:lstStyle/>
          <a:p>
            <a:endParaRPr lang="en-US" sz="2400" b="1" dirty="0" smtClean="0"/>
          </a:p>
          <a:p>
            <a:endParaRPr lang="en-US" sz="24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1219200"/>
            <a:ext cx="7536796" cy="4589462"/>
          </a:xfrm>
          <a:prstGeom prst="rect">
            <a:avLst/>
          </a:prstGeom>
        </p:spPr>
      </p:pic>
      <p:pic>
        <p:nvPicPr>
          <p:cNvPr id="8" name="Picture 7"/>
          <p:cNvPicPr>
            <a:picLocks noChangeAspect="1"/>
          </p:cNvPicPr>
          <p:nvPr/>
        </p:nvPicPr>
        <p:blipFill>
          <a:blip r:embed="rId4"/>
          <a:stretch>
            <a:fillRect/>
          </a:stretch>
        </p:blipFill>
        <p:spPr>
          <a:xfrm>
            <a:off x="4419600" y="5271528"/>
            <a:ext cx="4724400" cy="1586472"/>
          </a:xfrm>
          <a:prstGeom prst="rect">
            <a:avLst/>
          </a:prstGeom>
        </p:spPr>
      </p:pic>
      <p:sp>
        <p:nvSpPr>
          <p:cNvPr id="6"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23 </a:t>
            </a:r>
          </a:p>
        </p:txBody>
      </p:sp>
    </p:spTree>
    <p:extLst>
      <p:ext uri="{BB962C8B-B14F-4D97-AF65-F5344CB8AC3E}">
        <p14:creationId xmlns:p14="http://schemas.microsoft.com/office/powerpoint/2010/main" val="211196144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21"/>
          <p:cNvSpPr>
            <a:spLocks noChangeArrowheads="1"/>
          </p:cNvSpPr>
          <p:nvPr/>
        </p:nvSpPr>
        <p:spPr bwMode="auto">
          <a:xfrm>
            <a:off x="6781800" y="2362200"/>
            <a:ext cx="2286000" cy="1295400"/>
          </a:xfrm>
          <a:prstGeom prst="roundRect">
            <a:avLst>
              <a:gd name="adj" fmla="val 16667"/>
            </a:avLst>
          </a:prstGeom>
          <a:ln>
            <a:headEnd/>
            <a:tailEnd/>
          </a:ln>
          <a:extLst/>
        </p:spPr>
        <p:style>
          <a:lnRef idx="2">
            <a:schemeClr val="accent2"/>
          </a:lnRef>
          <a:fillRef idx="1">
            <a:schemeClr val="lt1"/>
          </a:fillRef>
          <a:effectRef idx="0">
            <a:schemeClr val="accent2"/>
          </a:effectRef>
          <a:fontRef idx="minor">
            <a:schemeClr val="dk1"/>
          </a:fontRef>
        </p:style>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solidFill>
                <a:srgbClr val="000000"/>
              </a:solidFill>
            </a:endParaRPr>
          </a:p>
        </p:txBody>
      </p:sp>
      <p:sp>
        <p:nvSpPr>
          <p:cNvPr id="17" name="Rounded Rectangle 21"/>
          <p:cNvSpPr>
            <a:spLocks noChangeArrowheads="1"/>
          </p:cNvSpPr>
          <p:nvPr/>
        </p:nvSpPr>
        <p:spPr bwMode="auto">
          <a:xfrm>
            <a:off x="3505200" y="1219200"/>
            <a:ext cx="3124200" cy="4572000"/>
          </a:xfrm>
          <a:prstGeom prst="roundRect">
            <a:avLst>
              <a:gd name="adj" fmla="val 16667"/>
            </a:avLst>
          </a:prstGeom>
          <a:ln>
            <a:headEnd/>
            <a:tailEnd/>
          </a:ln>
          <a:extLst/>
        </p:spPr>
        <p:style>
          <a:lnRef idx="2">
            <a:schemeClr val="accent2"/>
          </a:lnRef>
          <a:fillRef idx="1">
            <a:schemeClr val="lt1"/>
          </a:fillRef>
          <a:effectRef idx="0">
            <a:schemeClr val="accent2"/>
          </a:effectRef>
          <a:fontRef idx="minor">
            <a:schemeClr val="dk1"/>
          </a:fontRef>
        </p:style>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solidFill>
                <a:srgbClr val="000000"/>
              </a:solidFill>
            </a:endParaRPr>
          </a:p>
        </p:txBody>
      </p:sp>
      <p:sp>
        <p:nvSpPr>
          <p:cNvPr id="16" name="Rounded Rectangle 21"/>
          <p:cNvSpPr>
            <a:spLocks noChangeArrowheads="1"/>
          </p:cNvSpPr>
          <p:nvPr/>
        </p:nvSpPr>
        <p:spPr bwMode="auto">
          <a:xfrm>
            <a:off x="228600" y="1219200"/>
            <a:ext cx="3124200" cy="4572000"/>
          </a:xfrm>
          <a:prstGeom prst="roundRect">
            <a:avLst>
              <a:gd name="adj" fmla="val 16667"/>
            </a:avLst>
          </a:prstGeom>
          <a:ln>
            <a:headEnd/>
            <a:tailEnd/>
          </a:ln>
          <a:extLst/>
        </p:spPr>
        <p:style>
          <a:lnRef idx="2">
            <a:schemeClr val="accent2"/>
          </a:lnRef>
          <a:fillRef idx="1">
            <a:schemeClr val="lt1"/>
          </a:fillRef>
          <a:effectRef idx="0">
            <a:schemeClr val="accent2"/>
          </a:effectRef>
          <a:fontRef idx="minor">
            <a:schemeClr val="dk1"/>
          </a:fontRef>
        </p:style>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solidFill>
                <a:srgbClr val="000000"/>
              </a:solidFill>
            </a:endParaRPr>
          </a:p>
        </p:txBody>
      </p:sp>
      <p:sp>
        <p:nvSpPr>
          <p:cNvPr id="17410" name="Rectangle 20"/>
          <p:cNvSpPr>
            <a:spLocks noChangeArrowheads="1"/>
          </p:cNvSpPr>
          <p:nvPr/>
        </p:nvSpPr>
        <p:spPr bwMode="auto">
          <a:xfrm>
            <a:off x="6705600" y="2743200"/>
            <a:ext cx="2286000" cy="1295400"/>
          </a:xfrm>
          <a:prstGeom prst="rect">
            <a:avLst/>
          </a:prstGeom>
          <a:solidFill>
            <a:srgbClr val="FFFFFF">
              <a:alpha val="21960"/>
            </a:srgbClr>
          </a:solidFill>
          <a:ln w="9525">
            <a:solidFill>
              <a:schemeClr val="tx1"/>
            </a:solidFill>
            <a:round/>
            <a:headEnd/>
            <a:tailEnd/>
          </a:ln>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solidFill>
                <a:srgbClr val="000000"/>
              </a:solidFill>
            </a:endParaRPr>
          </a:p>
        </p:txBody>
      </p:sp>
      <p:sp>
        <p:nvSpPr>
          <p:cNvPr id="17411" name="Title 1"/>
          <p:cNvSpPr>
            <a:spLocks noGrp="1"/>
          </p:cNvSpPr>
          <p:nvPr>
            <p:ph type="title"/>
          </p:nvPr>
        </p:nvSpPr>
        <p:spPr>
          <a:xfrm>
            <a:off x="285750" y="0"/>
            <a:ext cx="8578850" cy="1143000"/>
          </a:xfrm>
        </p:spPr>
        <p:txBody>
          <a:bodyPr/>
          <a:lstStyle/>
          <a:p>
            <a:pPr algn="ctr"/>
            <a:r>
              <a:rPr lang="en-US" altLang="en-US" dirty="0" smtClean="0"/>
              <a:t>The Challenge: </a:t>
            </a:r>
            <a:br>
              <a:rPr lang="en-US" altLang="en-US" dirty="0" smtClean="0"/>
            </a:br>
            <a:r>
              <a:rPr lang="en-US" altLang="en-US" dirty="0" smtClean="0"/>
              <a:t>Physical and Digital Convergence</a:t>
            </a:r>
          </a:p>
        </p:txBody>
      </p:sp>
      <p:grpSp>
        <p:nvGrpSpPr>
          <p:cNvPr id="17413" name="Group 15"/>
          <p:cNvGrpSpPr>
            <a:grpSpLocks/>
          </p:cNvGrpSpPr>
          <p:nvPr/>
        </p:nvGrpSpPr>
        <p:grpSpPr bwMode="auto">
          <a:xfrm>
            <a:off x="381000" y="1752600"/>
            <a:ext cx="2819400" cy="3962400"/>
            <a:chOff x="228600" y="1219200"/>
            <a:chExt cx="3124200" cy="4800600"/>
          </a:xfrm>
        </p:grpSpPr>
        <p:pic>
          <p:nvPicPr>
            <p:cNvPr id="17421"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819400"/>
              <a:ext cx="2438400" cy="147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2" name="Picture 1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4343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3" name="Picture 1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 y="1219200"/>
              <a:ext cx="3124200" cy="1399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414" name="Group 16"/>
          <p:cNvGrpSpPr>
            <a:grpSpLocks/>
          </p:cNvGrpSpPr>
          <p:nvPr/>
        </p:nvGrpSpPr>
        <p:grpSpPr bwMode="auto">
          <a:xfrm>
            <a:off x="3886200" y="1600200"/>
            <a:ext cx="2209800" cy="4114800"/>
            <a:chOff x="6310905" y="1284320"/>
            <a:chExt cx="2604495" cy="4595780"/>
          </a:xfrm>
        </p:grpSpPr>
        <p:pic>
          <p:nvPicPr>
            <p:cNvPr id="17418"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82636" y="4495800"/>
              <a:ext cx="2432764"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10905" y="2560926"/>
              <a:ext cx="2528295" cy="182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1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58000" y="1284320"/>
              <a:ext cx="1828800" cy="11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TextBox 17"/>
          <p:cNvSpPr txBox="1">
            <a:spLocks noChangeArrowheads="1"/>
          </p:cNvSpPr>
          <p:nvPr/>
        </p:nvSpPr>
        <p:spPr bwMode="auto">
          <a:xfrm>
            <a:off x="304800" y="12192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b="1" dirty="0">
                <a:solidFill>
                  <a:srgbClr val="558ED5"/>
                </a:solidFill>
              </a:rPr>
              <a:t>Gone Digital!</a:t>
            </a:r>
          </a:p>
        </p:txBody>
      </p:sp>
      <p:sp>
        <p:nvSpPr>
          <p:cNvPr id="17416" name="TextBox 18"/>
          <p:cNvSpPr txBox="1">
            <a:spLocks noChangeArrowheads="1"/>
          </p:cNvSpPr>
          <p:nvPr/>
        </p:nvSpPr>
        <p:spPr bwMode="auto">
          <a:xfrm>
            <a:off x="3581400" y="1143000"/>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b="1" dirty="0">
                <a:solidFill>
                  <a:srgbClr val="558ED5"/>
                </a:solidFill>
              </a:rPr>
              <a:t>Going Digital?</a:t>
            </a:r>
          </a:p>
        </p:txBody>
      </p:sp>
      <p:sp>
        <p:nvSpPr>
          <p:cNvPr id="20" name="TextBox 19"/>
          <p:cNvSpPr txBox="1"/>
          <p:nvPr/>
        </p:nvSpPr>
        <p:spPr>
          <a:xfrm>
            <a:off x="6858000" y="2057400"/>
            <a:ext cx="2590800" cy="1569660"/>
          </a:xfrm>
          <a:prstGeom prst="rect">
            <a:avLst/>
          </a:prstGeom>
          <a:noFill/>
        </p:spPr>
        <p:txBody>
          <a:bodyPr>
            <a:spAutoFit/>
          </a:bodyPr>
          <a:lstStyle/>
          <a:p>
            <a:pPr>
              <a:defRPr/>
            </a:pPr>
            <a:endParaRPr lang="en-US" sz="2400" dirty="0">
              <a:solidFill>
                <a:srgbClr val="558ED5"/>
              </a:solidFill>
              <a:latin typeface="Arial" charset="0"/>
              <a:ea typeface="ＭＳ Ｐゴシック" charset="0"/>
            </a:endParaRPr>
          </a:p>
          <a:p>
            <a:pPr marL="342900" indent="-342900">
              <a:buFont typeface="Wingdings" charset="2"/>
              <a:buChar char="§"/>
              <a:defRPr/>
            </a:pPr>
            <a:r>
              <a:rPr lang="en-US" sz="2400" dirty="0">
                <a:solidFill>
                  <a:srgbClr val="558ED5"/>
                </a:solidFill>
                <a:latin typeface="Arial" charset="0"/>
                <a:ea typeface="ＭＳ Ｐゴシック" charset="0"/>
              </a:rPr>
              <a:t>Secure?</a:t>
            </a:r>
          </a:p>
          <a:p>
            <a:pPr marL="342900" indent="-342900">
              <a:buFont typeface="Wingdings" charset="2"/>
              <a:buChar char="§"/>
              <a:defRPr/>
            </a:pPr>
            <a:r>
              <a:rPr lang="en-US" sz="2400" dirty="0">
                <a:solidFill>
                  <a:srgbClr val="558ED5"/>
                </a:solidFill>
                <a:latin typeface="Arial" charset="0"/>
                <a:ea typeface="ＭＳ Ｐゴシック" charset="0"/>
              </a:rPr>
              <a:t>Trustworthy?</a:t>
            </a:r>
          </a:p>
          <a:p>
            <a:pPr marL="342900" indent="-342900">
              <a:buFont typeface="Wingdings" charset="2"/>
              <a:buChar char="§"/>
              <a:defRPr/>
            </a:pPr>
            <a:r>
              <a:rPr lang="en-US" sz="2400" dirty="0">
                <a:solidFill>
                  <a:srgbClr val="558ED5"/>
                </a:solidFill>
                <a:latin typeface="Arial" charset="0"/>
                <a:ea typeface="ＭＳ Ｐゴシック" charset="0"/>
              </a:rPr>
              <a:t>Simple?</a:t>
            </a:r>
          </a:p>
        </p:txBody>
      </p:sp>
      <p:sp>
        <p:nvSpPr>
          <p:cNvPr id="19"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24 </a:t>
            </a:r>
          </a:p>
        </p:txBody>
      </p:sp>
    </p:spTree>
    <p:extLst>
      <p:ext uri="{BB962C8B-B14F-4D97-AF65-F5344CB8AC3E}">
        <p14:creationId xmlns:p14="http://schemas.microsoft.com/office/powerpoint/2010/main" val="182095179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285750" y="-152400"/>
            <a:ext cx="8578850" cy="1143000"/>
          </a:xfrm>
        </p:spPr>
        <p:txBody>
          <a:bodyPr/>
          <a:lstStyle/>
          <a:p>
            <a:r>
              <a:rPr lang="en-US" dirty="0" smtClean="0">
                <a:latin typeface="Arial" charset="0"/>
                <a:ea typeface="ＭＳ Ｐゴシック" charset="0"/>
                <a:cs typeface="ＭＳ Ｐゴシック" charset="0"/>
              </a:rPr>
              <a:t>Biometrics in the News</a:t>
            </a:r>
            <a:endParaRPr lang="en-US" dirty="0">
              <a:latin typeface="Arial" charset="0"/>
              <a:ea typeface="ＭＳ Ｐゴシック" charset="0"/>
              <a:cs typeface="ＭＳ Ｐゴシック" charset="0"/>
            </a:endParaRPr>
          </a:p>
        </p:txBody>
      </p:sp>
      <p:pic>
        <p:nvPicPr>
          <p:cNvPr id="30725" name="Picture 4"/>
          <p:cNvPicPr>
            <a:picLocks noChangeAspect="1"/>
          </p:cNvPicPr>
          <p:nvPr/>
        </p:nvPicPr>
        <p:blipFill>
          <a:blip r:embed="rId2">
            <a:extLst>
              <a:ext uri="{28A0092B-C50C-407E-A947-70E740481C1C}">
                <a14:useLocalDpi xmlns:a14="http://schemas.microsoft.com/office/drawing/2010/main" val="0"/>
              </a:ext>
            </a:extLst>
          </a:blip>
          <a:srcRect l="18544" t="11542" r="19514" b="24457"/>
          <a:stretch>
            <a:fillRect/>
          </a:stretch>
        </p:blipFill>
        <p:spPr bwMode="auto">
          <a:xfrm>
            <a:off x="5486400" y="152400"/>
            <a:ext cx="3557587" cy="201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TextBox 5"/>
          <p:cNvSpPr txBox="1">
            <a:spLocks noChangeArrowheads="1"/>
          </p:cNvSpPr>
          <p:nvPr/>
        </p:nvSpPr>
        <p:spPr bwMode="auto">
          <a:xfrm>
            <a:off x="5486399" y="2133600"/>
            <a:ext cx="3505201"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dirty="0"/>
              <a:t>NBC Today Show</a:t>
            </a:r>
          </a:p>
          <a:p>
            <a:pPr algn="ctr"/>
            <a:r>
              <a:rPr lang="en-US" sz="1200" i="1" dirty="0"/>
              <a:t>Iowa Starts Offering Digital Driver’s Licenses</a:t>
            </a:r>
          </a:p>
          <a:p>
            <a:pPr algn="ctr"/>
            <a:r>
              <a:rPr lang="en-US" sz="1200" dirty="0"/>
              <a:t>September 7, 2015</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3134579"/>
            <a:ext cx="3581400" cy="2014537"/>
          </a:xfrm>
          <a:prstGeom prst="rect">
            <a:avLst/>
          </a:prstGeom>
        </p:spPr>
      </p:pic>
      <p:sp>
        <p:nvSpPr>
          <p:cNvPr id="7" name="TextBox 5"/>
          <p:cNvSpPr txBox="1">
            <a:spLocks noChangeArrowheads="1"/>
          </p:cNvSpPr>
          <p:nvPr/>
        </p:nvSpPr>
        <p:spPr bwMode="auto">
          <a:xfrm>
            <a:off x="4876800" y="5188803"/>
            <a:ext cx="38862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dirty="0"/>
              <a:t>NBC Today Show</a:t>
            </a:r>
          </a:p>
          <a:p>
            <a:pPr algn="ctr"/>
            <a:r>
              <a:rPr lang="en-US" sz="1200" i="1" dirty="0" smtClean="0"/>
              <a:t>MasterCard to Allow </a:t>
            </a:r>
            <a:r>
              <a:rPr lang="en-US" sz="1200" i="1" dirty="0"/>
              <a:t>C</a:t>
            </a:r>
            <a:r>
              <a:rPr lang="en-US" sz="1200" i="1" dirty="0" smtClean="0"/>
              <a:t>ustomers </a:t>
            </a:r>
            <a:r>
              <a:rPr lang="en-US" sz="1200" i="1" dirty="0"/>
              <a:t>to </a:t>
            </a:r>
            <a:r>
              <a:rPr lang="en-US" sz="1200" i="1" dirty="0" smtClean="0"/>
              <a:t>Take </a:t>
            </a:r>
            <a:r>
              <a:rPr lang="en-US" sz="1200" i="1" dirty="0"/>
              <a:t>a </a:t>
            </a:r>
            <a:r>
              <a:rPr lang="en-US" sz="1200" i="1" dirty="0" err="1"/>
              <a:t>S</a:t>
            </a:r>
            <a:r>
              <a:rPr lang="en-US" sz="1200" i="1" dirty="0" err="1" smtClean="0"/>
              <a:t>elfie</a:t>
            </a:r>
            <a:r>
              <a:rPr lang="en-US" sz="1200" i="1" dirty="0" smtClean="0"/>
              <a:t> </a:t>
            </a:r>
            <a:r>
              <a:rPr lang="en-US" sz="1200" i="1" dirty="0"/>
              <a:t>to </a:t>
            </a:r>
            <a:r>
              <a:rPr lang="en-US" sz="1200" i="1" dirty="0" smtClean="0"/>
              <a:t>Verify </a:t>
            </a:r>
            <a:r>
              <a:rPr lang="en-US" sz="1200" i="1" dirty="0"/>
              <a:t>O</a:t>
            </a:r>
            <a:r>
              <a:rPr lang="en-US" sz="1200" i="1" dirty="0" smtClean="0"/>
              <a:t>nline </a:t>
            </a:r>
            <a:r>
              <a:rPr lang="en-US" sz="1200" i="1" dirty="0"/>
              <a:t>P</a:t>
            </a:r>
            <a:r>
              <a:rPr lang="en-US" sz="1200" i="1" dirty="0" smtClean="0"/>
              <a:t>ayments</a:t>
            </a:r>
          </a:p>
          <a:p>
            <a:pPr algn="ctr"/>
            <a:r>
              <a:rPr lang="en-US" sz="1200" dirty="0" smtClean="0"/>
              <a:t>July </a:t>
            </a:r>
            <a:r>
              <a:rPr lang="en-US" sz="1200" dirty="0"/>
              <a:t>7, 2015</a:t>
            </a:r>
          </a:p>
        </p:txBody>
      </p:sp>
      <p:pic>
        <p:nvPicPr>
          <p:cNvPr id="1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5399" y="857250"/>
            <a:ext cx="2614246"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5"/>
          <p:cNvSpPr txBox="1">
            <a:spLocks noChangeArrowheads="1"/>
          </p:cNvSpPr>
          <p:nvPr/>
        </p:nvSpPr>
        <p:spPr bwMode="auto">
          <a:xfrm>
            <a:off x="914399" y="2819400"/>
            <a:ext cx="35052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dirty="0" smtClean="0"/>
              <a:t>Defense News</a:t>
            </a:r>
            <a:endParaRPr lang="en-US" sz="1200" b="1" dirty="0"/>
          </a:p>
          <a:p>
            <a:pPr algn="ctr"/>
            <a:r>
              <a:rPr lang="en-US" sz="1200" i="1" dirty="0">
                <a:ea typeface="ＭＳ Ｐゴシック" panose="020B0600070205080204" pitchFamily="34" charset="-128"/>
              </a:rPr>
              <a:t>US Special Operations Tests DNA Scanners</a:t>
            </a:r>
          </a:p>
          <a:p>
            <a:pPr algn="ctr"/>
            <a:r>
              <a:rPr lang="en-US" sz="1200" dirty="0" smtClean="0"/>
              <a:t>May 20, </a:t>
            </a:r>
            <a:r>
              <a:rPr lang="en-US" sz="1200" dirty="0"/>
              <a:t>2015</a:t>
            </a:r>
          </a:p>
        </p:txBody>
      </p:sp>
      <p:pic>
        <p:nvPicPr>
          <p:cNvPr id="2" name="Picture 1"/>
          <p:cNvPicPr>
            <a:picLocks noChangeAspect="1"/>
          </p:cNvPicPr>
          <p:nvPr/>
        </p:nvPicPr>
        <p:blipFill>
          <a:blip r:embed="rId5"/>
          <a:stretch>
            <a:fillRect/>
          </a:stretch>
        </p:blipFill>
        <p:spPr>
          <a:xfrm>
            <a:off x="685800" y="3581400"/>
            <a:ext cx="3860800" cy="2173728"/>
          </a:xfrm>
          <a:prstGeom prst="rect">
            <a:avLst/>
          </a:prstGeom>
        </p:spPr>
      </p:pic>
      <p:sp>
        <p:nvSpPr>
          <p:cNvPr id="12" name="TextBox 5"/>
          <p:cNvSpPr txBox="1">
            <a:spLocks noChangeArrowheads="1"/>
          </p:cNvSpPr>
          <p:nvPr/>
        </p:nvSpPr>
        <p:spPr bwMode="auto">
          <a:xfrm>
            <a:off x="762000" y="5791200"/>
            <a:ext cx="38862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dirty="0" smtClean="0"/>
              <a:t>The Economist</a:t>
            </a:r>
            <a:endParaRPr lang="en-US" sz="1200" b="1" dirty="0"/>
          </a:p>
          <a:p>
            <a:pPr algn="ctr"/>
            <a:r>
              <a:rPr lang="en-US" sz="1200" i="1" dirty="0" smtClean="0"/>
              <a:t>Biometrics:  Clocking People’s Clocks – Facial Recognition Systems are Getting Better</a:t>
            </a:r>
          </a:p>
          <a:p>
            <a:pPr algn="ctr"/>
            <a:r>
              <a:rPr lang="en-US" sz="1200" dirty="0" smtClean="0"/>
              <a:t>August 23, 2014</a:t>
            </a:r>
            <a:endParaRPr lang="en-US" sz="1200" dirty="0"/>
          </a:p>
        </p:txBody>
      </p:sp>
      <p:sp>
        <p:nvSpPr>
          <p:cNvPr id="13"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a:solidFill>
                  <a:srgbClr val="6A737B"/>
                </a:solidFill>
              </a:rPr>
              <a:t>2</a:t>
            </a:r>
            <a:r>
              <a:rPr lang="en-US" altLang="en-US" sz="1400" dirty="0" smtClean="0">
                <a:solidFill>
                  <a:srgbClr val="6A737B"/>
                </a:solidFill>
              </a:rPr>
              <a:t>5 </a:t>
            </a:r>
          </a:p>
        </p:txBody>
      </p:sp>
    </p:spTree>
    <p:extLst>
      <p:ext uri="{BB962C8B-B14F-4D97-AF65-F5344CB8AC3E}">
        <p14:creationId xmlns:p14="http://schemas.microsoft.com/office/powerpoint/2010/main" val="208600148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71625" y="4038600"/>
            <a:ext cx="3076575"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58" name="Group 73"/>
          <p:cNvGrpSpPr>
            <a:grpSpLocks/>
          </p:cNvGrpSpPr>
          <p:nvPr/>
        </p:nvGrpSpPr>
        <p:grpSpPr bwMode="auto">
          <a:xfrm>
            <a:off x="381000" y="2971800"/>
            <a:ext cx="2819400" cy="1143000"/>
            <a:chOff x="685800" y="6248401"/>
            <a:chExt cx="1254521" cy="443988"/>
          </a:xfrm>
        </p:grpSpPr>
        <p:pic>
          <p:nvPicPr>
            <p:cNvPr id="45065" name="Picture 74"/>
            <p:cNvPicPr>
              <a:picLocks noChangeAspect="1"/>
            </p:cNvPicPr>
            <p:nvPr/>
          </p:nvPicPr>
          <p:blipFill>
            <a:blip r:embed="rId4">
              <a:extLst>
                <a:ext uri="{28A0092B-C50C-407E-A947-70E740481C1C}">
                  <a14:useLocalDpi xmlns:a14="http://schemas.microsoft.com/office/drawing/2010/main" val="0"/>
                </a:ext>
              </a:extLst>
            </a:blip>
            <a:srcRect r="5882"/>
            <a:stretch>
              <a:fillRect/>
            </a:stretch>
          </p:blipFill>
          <p:spPr bwMode="auto">
            <a:xfrm>
              <a:off x="685800" y="6248401"/>
              <a:ext cx="1219200" cy="44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6" name="TextBox 75"/>
            <p:cNvSpPr txBox="1">
              <a:spLocks noChangeArrowheads="1"/>
            </p:cNvSpPr>
            <p:nvPr/>
          </p:nvSpPr>
          <p:spPr bwMode="auto">
            <a:xfrm>
              <a:off x="1917951" y="6257924"/>
              <a:ext cx="22370" cy="35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300">
                  <a:solidFill>
                    <a:srgbClr val="003865"/>
                  </a:solidFill>
                  <a:cs typeface="Arial" charset="0"/>
                </a:rPr>
                <a:t>®</a:t>
              </a:r>
            </a:p>
          </p:txBody>
        </p:sp>
      </p:grpSp>
      <p:sp>
        <p:nvSpPr>
          <p:cNvPr id="45060" name="Title 1"/>
          <p:cNvSpPr>
            <a:spLocks noGrp="1"/>
          </p:cNvSpPr>
          <p:nvPr>
            <p:ph type="title"/>
          </p:nvPr>
        </p:nvSpPr>
        <p:spPr>
          <a:xfrm>
            <a:off x="285750" y="0"/>
            <a:ext cx="8578850" cy="1143000"/>
          </a:xfrm>
        </p:spPr>
        <p:txBody>
          <a:bodyPr/>
          <a:lstStyle/>
          <a:p>
            <a:r>
              <a:rPr lang="en-US" dirty="0" smtClean="0">
                <a:latin typeface="Arial" charset="0"/>
                <a:ea typeface="ＭＳ Ｐゴシック" charset="0"/>
                <a:cs typeface="ＭＳ Ｐゴシック" charset="0"/>
              </a:rPr>
              <a:t>Biometrics Matures into Digital Identification Technology</a:t>
            </a:r>
            <a:endParaRPr lang="en-US" sz="2400" i="1" dirty="0">
              <a:latin typeface="Arial" charset="0"/>
              <a:ea typeface="ＭＳ Ｐゴシック" charset="0"/>
              <a:cs typeface="ＭＳ Ｐゴシック" charset="0"/>
            </a:endParaRPr>
          </a:p>
        </p:txBody>
      </p:sp>
      <p:pic>
        <p:nvPicPr>
          <p:cNvPr id="45061"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184275"/>
            <a:ext cx="3733800"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06600" y="5181600"/>
            <a:ext cx="5080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3276600"/>
            <a:ext cx="30480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34000" y="990600"/>
            <a:ext cx="25781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26 </a:t>
            </a:r>
          </a:p>
        </p:txBody>
      </p:sp>
    </p:spTree>
    <p:extLst>
      <p:ext uri="{BB962C8B-B14F-4D97-AF65-F5344CB8AC3E}">
        <p14:creationId xmlns:p14="http://schemas.microsoft.com/office/powerpoint/2010/main" val="124896578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85750" y="-76200"/>
            <a:ext cx="8578850" cy="1143000"/>
          </a:xfrm>
        </p:spPr>
        <p:txBody>
          <a:bodyPr/>
          <a:lstStyle/>
          <a:p>
            <a:r>
              <a:rPr lang="en-US" altLang="en-US" dirty="0" smtClean="0"/>
              <a:t>Where is this heading?</a:t>
            </a:r>
          </a:p>
        </p:txBody>
      </p:sp>
      <p:sp>
        <p:nvSpPr>
          <p:cNvPr id="33795" name="Content Placeholder 2"/>
          <p:cNvSpPr>
            <a:spLocks noGrp="1"/>
          </p:cNvSpPr>
          <p:nvPr>
            <p:ph idx="1"/>
          </p:nvPr>
        </p:nvSpPr>
        <p:spPr>
          <a:xfrm>
            <a:off x="76200" y="838200"/>
            <a:ext cx="8915400" cy="4495800"/>
          </a:xfrm>
        </p:spPr>
        <p:txBody>
          <a:bodyPr/>
          <a:lstStyle/>
          <a:p>
            <a:r>
              <a:rPr lang="en-US" sz="1800" b="0" dirty="0" smtClean="0">
                <a:latin typeface="Arial" charset="0"/>
                <a:ea typeface="ＭＳ Ｐゴシック" charset="0"/>
                <a:cs typeface="ＭＳ Ｐゴシック" charset="0"/>
              </a:rPr>
              <a:t>DNA and Voice as biometric modalities will grow in importance over the next 5 years.</a:t>
            </a:r>
          </a:p>
          <a:p>
            <a:r>
              <a:rPr lang="en-US" sz="1800" b="0" dirty="0" smtClean="0">
                <a:latin typeface="Arial" charset="0"/>
                <a:ea typeface="ＭＳ Ｐゴシック" charset="0"/>
                <a:cs typeface="ＭＳ Ｐゴシック" charset="0"/>
              </a:rPr>
              <a:t>Digital </a:t>
            </a:r>
            <a:r>
              <a:rPr lang="en-US" sz="1800" b="0" dirty="0">
                <a:latin typeface="Arial" charset="0"/>
                <a:ea typeface="ＭＳ Ｐゴシック" charset="0"/>
                <a:cs typeface="ＭＳ Ｐゴシック" charset="0"/>
              </a:rPr>
              <a:t>identity related technology will continue to proliferate across both public and private sectors.  </a:t>
            </a:r>
          </a:p>
          <a:p>
            <a:pPr lvl="1"/>
            <a:r>
              <a:rPr lang="en-US" sz="1800" dirty="0">
                <a:latin typeface="Arial" charset="0"/>
                <a:ea typeface="ＭＳ Ｐゴシック" charset="0"/>
              </a:rPr>
              <a:t>Select secure government identity tokens and credentials will go digital (</a:t>
            </a:r>
            <a:r>
              <a:rPr lang="en-US" sz="1800" dirty="0" err="1">
                <a:latin typeface="Arial" charset="0"/>
                <a:ea typeface="ＭＳ Ｐゴシック" charset="0"/>
              </a:rPr>
              <a:t>dDL</a:t>
            </a:r>
            <a:r>
              <a:rPr lang="en-US" sz="1800" dirty="0">
                <a:latin typeface="Arial" charset="0"/>
                <a:ea typeface="ＭＳ Ｐゴシック" charset="0"/>
              </a:rPr>
              <a:t> in Iowa and Delaware).</a:t>
            </a:r>
          </a:p>
          <a:p>
            <a:pPr lvl="1"/>
            <a:r>
              <a:rPr lang="en-US" sz="1800" dirty="0">
                <a:latin typeface="Arial" charset="0"/>
                <a:ea typeface="ＭＳ Ｐゴシック" charset="0"/>
              </a:rPr>
              <a:t>Private companies will accelerate adoption of multi-factor authentication technologies.</a:t>
            </a:r>
          </a:p>
          <a:p>
            <a:r>
              <a:rPr lang="en-US" sz="1800" b="0" dirty="0">
                <a:latin typeface="Arial" charset="0"/>
                <a:ea typeface="ＭＳ Ｐゴシック" charset="0"/>
                <a:cs typeface="ＭＳ Ｐゴシック" charset="0"/>
              </a:rPr>
              <a:t>Persistent vetting and continuous evaluation will go mainstream.  </a:t>
            </a:r>
          </a:p>
          <a:p>
            <a:r>
              <a:rPr lang="en-US" sz="1800" b="0" dirty="0">
                <a:latin typeface="Arial" charset="0"/>
                <a:ea typeface="ＭＳ Ｐゴシック" charset="0"/>
                <a:cs typeface="ＭＳ Ｐゴシック" charset="0"/>
              </a:rPr>
              <a:t>End-to-end, fully integrated, secure, simple, and trustworthy identity technologies are most effective.</a:t>
            </a:r>
          </a:p>
          <a:p>
            <a:pPr lvl="1"/>
            <a:r>
              <a:rPr lang="en-US" sz="1800" dirty="0">
                <a:latin typeface="Arial" charset="0"/>
                <a:ea typeface="ＭＳ Ｐゴシック" charset="0"/>
              </a:rPr>
              <a:t>Cyber transactions will increasingly include a trustworthy identity component.  </a:t>
            </a:r>
          </a:p>
          <a:p>
            <a:r>
              <a:rPr lang="en-US" sz="1800" b="0" dirty="0">
                <a:latin typeface="Arial" charset="0"/>
                <a:ea typeface="ＭＳ Ｐゴシック" charset="0"/>
                <a:cs typeface="ＭＳ Ｐゴシック" charset="0"/>
              </a:rPr>
              <a:t>Multi-modal biometric solutions will migrate to the cloud.</a:t>
            </a:r>
          </a:p>
          <a:p>
            <a:endParaRPr lang="en-US" altLang="en-US" sz="1800" b="0" dirty="0" smtClean="0"/>
          </a:p>
        </p:txBody>
      </p:sp>
      <p:sp>
        <p:nvSpPr>
          <p:cNvPr id="33798" name="TextBox 7"/>
          <p:cNvSpPr txBox="1">
            <a:spLocks noChangeArrowheads="1"/>
          </p:cNvSpPr>
          <p:nvPr/>
        </p:nvSpPr>
        <p:spPr bwMode="auto">
          <a:xfrm>
            <a:off x="5257800" y="4876800"/>
            <a:ext cx="373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pic>
        <p:nvPicPr>
          <p:cNvPr id="6" name="Picture 5"/>
          <p:cNvPicPr>
            <a:picLocks noChangeAspect="1"/>
          </p:cNvPicPr>
          <p:nvPr/>
        </p:nvPicPr>
        <p:blipFill>
          <a:blip r:embed="rId2"/>
          <a:stretch>
            <a:fillRect/>
          </a:stretch>
        </p:blipFill>
        <p:spPr>
          <a:xfrm>
            <a:off x="4419600" y="5271528"/>
            <a:ext cx="4724400" cy="1586472"/>
          </a:xfrm>
          <a:prstGeom prst="rect">
            <a:avLst/>
          </a:prstGeom>
        </p:spPr>
      </p:pic>
      <p:sp>
        <p:nvSpPr>
          <p:cNvPr id="7" name="Slide Number Placeholder 4"/>
          <p:cNvSpPr txBox="1">
            <a:spLocks/>
          </p:cNvSpPr>
          <p:nvPr/>
        </p:nvSpPr>
        <p:spPr>
          <a:xfrm>
            <a:off x="284163" y="6281737"/>
            <a:ext cx="1163637" cy="576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9pPr>
          </a:lstStyle>
          <a:p>
            <a:r>
              <a:rPr lang="en-US" altLang="en-US" sz="1400" dirty="0" smtClean="0">
                <a:solidFill>
                  <a:srgbClr val="6A737B"/>
                </a:solidFill>
              </a:rPr>
              <a:t>27 </a:t>
            </a:r>
          </a:p>
        </p:txBody>
      </p:sp>
    </p:spTree>
    <p:extLst>
      <p:ext uri="{BB962C8B-B14F-4D97-AF65-F5344CB8AC3E}">
        <p14:creationId xmlns:p14="http://schemas.microsoft.com/office/powerpoint/2010/main" val="99139459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228600" y="5706070"/>
            <a:ext cx="3810000" cy="923330"/>
          </a:xfrm>
          <a:prstGeom prst="rect">
            <a:avLst/>
          </a:prstGeom>
          <a:noFill/>
          <a:ln w="9525">
            <a:noFill/>
            <a:miter lim="800000"/>
            <a:headEnd/>
            <a:tailEnd/>
          </a:ln>
          <a:scene3d>
            <a:camera prst="orthographicFront"/>
            <a:lightRig rig="threePt" dir="t"/>
          </a:scene3d>
          <a:sp3d>
            <a:bevelT/>
          </a:sp3d>
        </p:spPr>
        <p:txBody>
          <a:bodyPr>
            <a:spAutoFit/>
          </a:bodyPr>
          <a:lstStyle/>
          <a:p>
            <a:r>
              <a:rPr lang="en-US" dirty="0">
                <a:solidFill>
                  <a:srgbClr val="558ED5"/>
                </a:solidFill>
              </a:rPr>
              <a:t>Presented by</a:t>
            </a:r>
          </a:p>
          <a:p>
            <a:r>
              <a:rPr lang="en-US" dirty="0">
                <a:solidFill>
                  <a:srgbClr val="558ED5"/>
                </a:solidFill>
              </a:rPr>
              <a:t>The International Biometrics and Identification Association (IBIA)</a:t>
            </a:r>
          </a:p>
        </p:txBody>
      </p:sp>
      <p:pic>
        <p:nvPicPr>
          <p:cNvPr id="5" name="Picture 4"/>
          <p:cNvPicPr>
            <a:picLocks noChangeAspect="1"/>
          </p:cNvPicPr>
          <p:nvPr/>
        </p:nvPicPr>
        <p:blipFill>
          <a:blip r:embed="rId2"/>
          <a:stretch>
            <a:fillRect/>
          </a:stretch>
        </p:blipFill>
        <p:spPr>
          <a:xfrm>
            <a:off x="0" y="1447800"/>
            <a:ext cx="9144000" cy="3070591"/>
          </a:xfrm>
          <a:prstGeom prst="rect">
            <a:avLst/>
          </a:prstGeom>
        </p:spPr>
      </p:pic>
      <p:sp>
        <p:nvSpPr>
          <p:cNvPr id="6" name="TextBox 6"/>
          <p:cNvSpPr txBox="1">
            <a:spLocks noChangeArrowheads="1"/>
          </p:cNvSpPr>
          <p:nvPr/>
        </p:nvSpPr>
        <p:spPr bwMode="auto">
          <a:xfrm>
            <a:off x="5181600" y="304800"/>
            <a:ext cx="3810000" cy="707886"/>
          </a:xfrm>
          <a:prstGeom prst="rect">
            <a:avLst/>
          </a:prstGeom>
          <a:noFill/>
          <a:ln w="9525">
            <a:noFill/>
            <a:miter lim="800000"/>
            <a:headEnd/>
            <a:tailEnd/>
          </a:ln>
          <a:scene3d>
            <a:camera prst="orthographicFront"/>
            <a:lightRig rig="threePt" dir="t"/>
          </a:scene3d>
          <a:sp3d>
            <a:bevelT/>
          </a:sp3d>
        </p:spPr>
        <p:txBody>
          <a:bodyPr>
            <a:spAutoFit/>
          </a:bodyPr>
          <a:lstStyle/>
          <a:p>
            <a:pPr algn="ctr"/>
            <a:r>
              <a:rPr lang="en-US" sz="4000" dirty="0" smtClean="0">
                <a:solidFill>
                  <a:srgbClr val="558ED5"/>
                </a:solidFill>
              </a:rPr>
              <a:t>Thank you!</a:t>
            </a:r>
            <a:endParaRPr lang="en-US" sz="4000" dirty="0">
              <a:solidFill>
                <a:srgbClr val="558ED5"/>
              </a:solidFill>
            </a:endParaRPr>
          </a:p>
        </p:txBody>
      </p:sp>
      <p:sp>
        <p:nvSpPr>
          <p:cNvPr id="7" name="Rectangle 2"/>
          <p:cNvSpPr txBox="1">
            <a:spLocks noChangeArrowheads="1"/>
          </p:cNvSpPr>
          <p:nvPr/>
        </p:nvSpPr>
        <p:spPr bwMode="auto">
          <a:xfrm>
            <a:off x="5867400" y="5257800"/>
            <a:ext cx="3276600" cy="1524000"/>
          </a:xfrm>
          <a:prstGeom prst="rect">
            <a:avLst/>
          </a:prstGeom>
          <a:noFill/>
          <a:ln w="9525">
            <a:noFill/>
            <a:miter lim="800000"/>
            <a:headEnd/>
            <a:tailEnd/>
          </a:ln>
        </p:spPr>
        <p:txBody>
          <a:bodyPr vert="horz" wrap="square" lIns="64008" tIns="64008" rIns="64008" bIns="64008" numCol="1" anchor="ctr" anchorCtr="0" compatLnSpc="1">
            <a:prstTxWarp prst="textNoShape">
              <a:avLst/>
            </a:prstTxWarp>
          </a:bodyPr>
          <a:lstStyle>
            <a:lvl1pPr algn="l" rtl="0" eaLnBrk="0" fontAlgn="base" hangingPunct="0">
              <a:spcBef>
                <a:spcPct val="0"/>
              </a:spcBef>
              <a:spcAft>
                <a:spcPct val="0"/>
              </a:spcAft>
              <a:defRPr sz="3200" b="0">
                <a:solidFill>
                  <a:schemeClr val="tx2">
                    <a:lumMod val="60000"/>
                    <a:lumOff val="40000"/>
                  </a:schemeClr>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b="1">
                <a:solidFill>
                  <a:schemeClr val="bg1"/>
                </a:solidFill>
                <a:latin typeface="Arial" charset="0"/>
                <a:ea typeface="ＭＳ Ｐゴシック" charset="0"/>
                <a:cs typeface="ＭＳ Ｐゴシック" charset="0"/>
              </a:defRPr>
            </a:lvl6pPr>
            <a:lvl7pPr marL="914400" algn="l" rtl="0" fontAlgn="base">
              <a:spcBef>
                <a:spcPct val="0"/>
              </a:spcBef>
              <a:spcAft>
                <a:spcPct val="0"/>
              </a:spcAft>
              <a:defRPr sz="3200" b="1">
                <a:solidFill>
                  <a:schemeClr val="bg1"/>
                </a:solidFill>
                <a:latin typeface="Arial" charset="0"/>
                <a:ea typeface="ＭＳ Ｐゴシック" charset="0"/>
                <a:cs typeface="ＭＳ Ｐゴシック" charset="0"/>
              </a:defRPr>
            </a:lvl7pPr>
            <a:lvl8pPr marL="1371600" algn="l" rtl="0" fontAlgn="base">
              <a:spcBef>
                <a:spcPct val="0"/>
              </a:spcBef>
              <a:spcAft>
                <a:spcPct val="0"/>
              </a:spcAft>
              <a:defRPr sz="3200" b="1">
                <a:solidFill>
                  <a:schemeClr val="bg1"/>
                </a:solidFill>
                <a:latin typeface="Arial" charset="0"/>
                <a:ea typeface="ＭＳ Ｐゴシック" charset="0"/>
                <a:cs typeface="ＭＳ Ｐゴシック" charset="0"/>
              </a:defRPr>
            </a:lvl8pPr>
            <a:lvl9pPr marL="1828800" algn="l" rtl="0" fontAlgn="base">
              <a:spcBef>
                <a:spcPct val="0"/>
              </a:spcBef>
              <a:spcAft>
                <a:spcPct val="0"/>
              </a:spcAft>
              <a:defRPr sz="3200" b="1">
                <a:solidFill>
                  <a:schemeClr val="bg1"/>
                </a:solidFill>
                <a:latin typeface="Arial" charset="0"/>
                <a:ea typeface="ＭＳ Ｐゴシック" charset="0"/>
                <a:cs typeface="ＭＳ Ｐゴシック" charset="0"/>
              </a:defRPr>
            </a:lvl9pPr>
          </a:lstStyle>
          <a:p>
            <a:r>
              <a:rPr lang="en-US" altLang="en-US" sz="1600" dirty="0" smtClean="0">
                <a:solidFill>
                  <a:srgbClr val="558ED5"/>
                </a:solidFill>
              </a:rPr>
              <a:t>Mr. Benji Hutchinson</a:t>
            </a:r>
            <a:br>
              <a:rPr lang="en-US" altLang="en-US" sz="1600" dirty="0" smtClean="0">
                <a:solidFill>
                  <a:srgbClr val="558ED5"/>
                </a:solidFill>
              </a:rPr>
            </a:br>
            <a:r>
              <a:rPr lang="en-US" altLang="en-US" sz="1600" dirty="0" err="1" smtClean="0">
                <a:solidFill>
                  <a:srgbClr val="558ED5"/>
                </a:solidFill>
              </a:rPr>
              <a:t>MorphoTrust</a:t>
            </a:r>
            <a:r>
              <a:rPr lang="en-US" altLang="en-US" sz="1600" dirty="0" smtClean="0">
                <a:solidFill>
                  <a:srgbClr val="558ED5"/>
                </a:solidFill>
              </a:rPr>
              <a:t> USA</a:t>
            </a:r>
          </a:p>
          <a:p>
            <a:r>
              <a:rPr lang="en-US" altLang="en-US" sz="1600" dirty="0" smtClean="0">
                <a:solidFill>
                  <a:srgbClr val="558ED5"/>
                </a:solidFill>
              </a:rPr>
              <a:t>Senior Director, Federal Business</a:t>
            </a:r>
            <a:br>
              <a:rPr lang="en-US" altLang="en-US" sz="1600" dirty="0" smtClean="0">
                <a:solidFill>
                  <a:srgbClr val="558ED5"/>
                </a:solidFill>
              </a:rPr>
            </a:br>
            <a:r>
              <a:rPr lang="en-US" altLang="en-US" sz="1600" dirty="0" smtClean="0">
                <a:solidFill>
                  <a:srgbClr val="558ED5"/>
                </a:solidFill>
              </a:rPr>
              <a:t>703-508-3864</a:t>
            </a:r>
            <a:br>
              <a:rPr lang="en-US" altLang="en-US" sz="1600" dirty="0" smtClean="0">
                <a:solidFill>
                  <a:srgbClr val="558ED5"/>
                </a:solidFill>
              </a:rPr>
            </a:br>
            <a:r>
              <a:rPr lang="en-US" altLang="en-US" sz="1600" dirty="0" err="1" smtClean="0">
                <a:solidFill>
                  <a:srgbClr val="558ED5"/>
                </a:solidFill>
              </a:rPr>
              <a:t>jbhutchinson@morphotrust.com</a:t>
            </a:r>
            <a:endParaRPr lang="en-US" altLang="en-US" sz="2000" dirty="0" smtClean="0">
              <a:solidFill>
                <a:srgbClr val="558ED5"/>
              </a:solidFill>
            </a:endParaRPr>
          </a:p>
        </p:txBody>
      </p:sp>
      <p:sp>
        <p:nvSpPr>
          <p:cNvPr id="8" name="TextBox 6"/>
          <p:cNvSpPr txBox="1">
            <a:spLocks noChangeArrowheads="1"/>
          </p:cNvSpPr>
          <p:nvPr/>
        </p:nvSpPr>
        <p:spPr bwMode="auto">
          <a:xfrm>
            <a:off x="2590800" y="4267200"/>
            <a:ext cx="3810000" cy="707886"/>
          </a:xfrm>
          <a:prstGeom prst="rect">
            <a:avLst/>
          </a:prstGeom>
          <a:noFill/>
          <a:ln w="9525">
            <a:noFill/>
            <a:miter lim="800000"/>
            <a:headEnd/>
            <a:tailEnd/>
          </a:ln>
          <a:scene3d>
            <a:camera prst="orthographicFront"/>
            <a:lightRig rig="threePt" dir="t"/>
          </a:scene3d>
          <a:sp3d>
            <a:bevelT/>
          </a:sp3d>
        </p:spPr>
        <p:txBody>
          <a:bodyPr>
            <a:spAutoFit/>
          </a:bodyPr>
          <a:lstStyle/>
          <a:p>
            <a:pPr algn="ctr"/>
            <a:r>
              <a:rPr lang="en-US" sz="4000" dirty="0" smtClean="0">
                <a:solidFill>
                  <a:srgbClr val="558ED5"/>
                </a:solidFill>
              </a:rPr>
              <a:t>Questions?</a:t>
            </a:r>
            <a:endParaRPr lang="en-US" sz="4000" dirty="0">
              <a:solidFill>
                <a:srgbClr val="558ED5"/>
              </a:solidFill>
            </a:endParaRPr>
          </a:p>
        </p:txBody>
      </p:sp>
    </p:spTree>
    <p:extLst>
      <p:ext uri="{BB962C8B-B14F-4D97-AF65-F5344CB8AC3E}">
        <p14:creationId xmlns:p14="http://schemas.microsoft.com/office/powerpoint/2010/main" val="377580596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84E79790D437D49888F0CD5C09F9FA5" ma:contentTypeVersion="0" ma:contentTypeDescription="Create a new document." ma:contentTypeScope="" ma:versionID="ce3ed99bc9a5262f7da2c7da691cd80a">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D4B865-5FE1-4297-B113-A19E71CDFE8D}">
  <ds:schemaRefs>
    <ds:schemaRef ds:uri="http://www.w3.org/XML/1998/namespace"/>
    <ds:schemaRef ds:uri="http://schemas.openxmlformats.org/package/2006/metadata/core-properties"/>
    <ds:schemaRef ds:uri="http://purl.org/dc/elements/1.1/"/>
    <ds:schemaRef ds:uri="http://purl.org/dc/dcmitype/"/>
    <ds:schemaRef ds:uri="http://schemas.microsoft.com/office/2006/documentManagement/types"/>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D9FD5D2A-EFB6-4426-B057-DD68EEF42F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D26FAD78-6F14-4B83-9795-005B267FB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6988</TotalTime>
  <Words>1879</Words>
  <Application>Microsoft Macintosh PowerPoint</Application>
  <PresentationFormat>On-screen Show (4:3)</PresentationFormat>
  <Paragraphs>304</Paragraphs>
  <Slides>28</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Blank Presentation</vt:lpstr>
      <vt:lpstr>Photo Editor Photo</vt:lpstr>
      <vt:lpstr>PowerPoint Presentation</vt:lpstr>
      <vt:lpstr>Who are we?  What do we do?</vt:lpstr>
      <vt:lpstr>Purpose of this Talk</vt:lpstr>
      <vt:lpstr>Biometrics 101</vt:lpstr>
      <vt:lpstr>Biometrics: A Definition</vt:lpstr>
      <vt:lpstr>Biometric Modalities</vt:lpstr>
      <vt:lpstr>Fingerprints (Friction Ridges)</vt:lpstr>
      <vt:lpstr>Face</vt:lpstr>
      <vt:lpstr>Iris</vt:lpstr>
      <vt:lpstr>Voice</vt:lpstr>
      <vt:lpstr>DNA</vt:lpstr>
      <vt:lpstr>Three Basic Functions</vt:lpstr>
      <vt:lpstr>Template Generation</vt:lpstr>
      <vt:lpstr>Example of Fingerprint Template</vt:lpstr>
      <vt:lpstr>Searching and Matching</vt:lpstr>
      <vt:lpstr>Fusion</vt:lpstr>
      <vt:lpstr>Examples of Biometric Technology</vt:lpstr>
      <vt:lpstr>Applications of Biometrics</vt:lpstr>
      <vt:lpstr>Large Scale Federal Government Biometrics Related Programs</vt:lpstr>
      <vt:lpstr>Back to the Future</vt:lpstr>
      <vt:lpstr>Where did biometric technology go in 2015?</vt:lpstr>
      <vt:lpstr>Private and Commercial Sectors Take Interest</vt:lpstr>
      <vt:lpstr>Benefits of Biometrics:  Security and Convenience in Cyber Space  </vt:lpstr>
      <vt:lpstr>The Challenge:  Physical and Digital Convergence</vt:lpstr>
      <vt:lpstr>Biometrics in the News</vt:lpstr>
      <vt:lpstr>Biometrics Matures into Digital Identification Technology</vt:lpstr>
      <vt:lpstr>Where is this heading?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Pruitt, Matthew</dc:creator>
  <cp:lastModifiedBy>Tovah Ladier</cp:lastModifiedBy>
  <cp:revision>164</cp:revision>
  <dcterms:created xsi:type="dcterms:W3CDTF">2014-05-27T21:12:56Z</dcterms:created>
  <dcterms:modified xsi:type="dcterms:W3CDTF">2015-09-27T19:47:37Z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0x010100A84E79790D437D49888F0CD5C09F9FA5</vt:lpwstr>
  </property>
  <property fmtid="{D5CDD505-2E9C-101B-9397-08002B2CF9AE}" pid="3" name="_dlc_DocIdItemGuid">
    <vt:lpwstr>537e68ca-ef1c-478e-a417-fb199e47ef58</vt:lpwstr>
  </property>
  <property fmtid="{D5CDD505-2E9C-101B-9397-08002B2CF9AE}" pid="4" name="_dlc_DocId">
    <vt:lpwstr>4UVS7QZE5PPY-7-5</vt:lpwstr>
  </property>
  <property fmtid="{D5CDD505-2E9C-101B-9397-08002B2CF9AE}" pid="5" name="_dlc_DocIdUrl">
    <vt:lpwstr>https://morphotrustaccess/departments/sales/_layouts/DocIdRedir.aspx?ID=4UVS7QZE5PPY-7-5, 4UVS7QZE5PPY-7-5</vt:lpwstr>
  </property>
</Properties>
</file>